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71" r:id="rId3"/>
    <p:sldId id="589" r:id="rId4"/>
    <p:sldId id="593" r:id="rId5"/>
    <p:sldId id="594" r:id="rId6"/>
    <p:sldId id="592" r:id="rId7"/>
    <p:sldId id="595" r:id="rId8"/>
    <p:sldId id="28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  <a:srgbClr val="2103D7"/>
    <a:srgbClr val="133769"/>
    <a:srgbClr val="7F8289"/>
    <a:srgbClr val="6F6F6F"/>
    <a:srgbClr val="908780"/>
    <a:srgbClr val="776E67"/>
    <a:srgbClr val="828377"/>
    <a:srgbClr val="6B635D"/>
    <a:srgbClr val="A1A2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B219D2-9EC5-44B2-99CE-AE55A94463AD}" v="3308" dt="2026-06-07T09:53:54.3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9725" autoAdjust="0"/>
  </p:normalViewPr>
  <p:slideViewPr>
    <p:cSldViewPr snapToGrid="0">
      <p:cViewPr varScale="1">
        <p:scale>
          <a:sx n="67" d="100"/>
          <a:sy n="67" d="100"/>
        </p:scale>
        <p:origin x="658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ke Jones" userId="d25a029f4d0fe412" providerId="LiveId" clId="{27F56E40-11B1-459A-A7DE-21C9D0A37709}"/>
    <pc:docChg chg="undo redo custSel modSld">
      <pc:chgData name="Mike Jones" userId="d25a029f4d0fe412" providerId="LiveId" clId="{27F56E40-11B1-459A-A7DE-21C9D0A37709}" dt="2026-06-07T09:53:54.391" v="6197"/>
      <pc:docMkLst>
        <pc:docMk/>
      </pc:docMkLst>
      <pc:sldChg chg="modSp mod">
        <pc:chgData name="Mike Jones" userId="d25a029f4d0fe412" providerId="LiveId" clId="{27F56E40-11B1-459A-A7DE-21C9D0A37709}" dt="2026-06-03T11:06:09.438" v="46" actId="20577"/>
        <pc:sldMkLst>
          <pc:docMk/>
          <pc:sldMk cId="173160015" sldId="256"/>
        </pc:sldMkLst>
        <pc:spChg chg="mod">
          <ac:chgData name="Mike Jones" userId="d25a029f4d0fe412" providerId="LiveId" clId="{27F56E40-11B1-459A-A7DE-21C9D0A37709}" dt="2026-06-03T11:06:09.438" v="46" actId="20577"/>
          <ac:spMkLst>
            <pc:docMk/>
            <pc:sldMk cId="173160015" sldId="256"/>
            <ac:spMk id="3" creationId="{EB80C995-57B3-0DFD-A002-D45E33746E4A}"/>
          </ac:spMkLst>
        </pc:spChg>
      </pc:sldChg>
      <pc:sldChg chg="addSp delSp modSp mod addAnim delAnim modAnim modNotesTx">
        <pc:chgData name="Mike Jones" userId="d25a029f4d0fe412" providerId="LiveId" clId="{27F56E40-11B1-459A-A7DE-21C9D0A37709}" dt="2026-06-07T09:47:58.981" v="6193"/>
        <pc:sldMkLst>
          <pc:docMk/>
          <pc:sldMk cId="1914348776" sldId="271"/>
        </pc:sldMkLst>
        <pc:spChg chg="mod">
          <ac:chgData name="Mike Jones" userId="d25a029f4d0fe412" providerId="LiveId" clId="{27F56E40-11B1-459A-A7DE-21C9D0A37709}" dt="2026-06-03T15:02:11.865" v="287"/>
          <ac:spMkLst>
            <pc:docMk/>
            <pc:sldMk cId="1914348776" sldId="271"/>
            <ac:spMk id="5" creationId="{6CC5F3EC-7CD9-43BD-9FFB-EE2A6A94AA53}"/>
          </ac:spMkLst>
        </pc:spChg>
        <pc:spChg chg="mod">
          <ac:chgData name="Mike Jones" userId="d25a029f4d0fe412" providerId="LiveId" clId="{27F56E40-11B1-459A-A7DE-21C9D0A37709}" dt="2026-06-03T15:02:11.865" v="287"/>
          <ac:spMkLst>
            <pc:docMk/>
            <pc:sldMk cId="1914348776" sldId="271"/>
            <ac:spMk id="6" creationId="{B6C4127C-E116-60F2-0B32-BF5C0EAAD853}"/>
          </ac:spMkLst>
        </pc:spChg>
        <pc:spChg chg="add mod">
          <ac:chgData name="Mike Jones" userId="d25a029f4d0fe412" providerId="LiveId" clId="{27F56E40-11B1-459A-A7DE-21C9D0A37709}" dt="2026-06-07T09:46:16.332" v="6130" actId="14100"/>
          <ac:spMkLst>
            <pc:docMk/>
            <pc:sldMk cId="1914348776" sldId="271"/>
            <ac:spMk id="7" creationId="{EC0FE632-8016-082D-B17F-7F2B1621A993}"/>
          </ac:spMkLst>
        </pc:spChg>
        <pc:spChg chg="mod">
          <ac:chgData name="Mike Jones" userId="d25a029f4d0fe412" providerId="LiveId" clId="{27F56E40-11B1-459A-A7DE-21C9D0A37709}" dt="2026-06-07T09:47:41.197" v="6188" actId="20577"/>
          <ac:spMkLst>
            <pc:docMk/>
            <pc:sldMk cId="1914348776" sldId="271"/>
            <ac:spMk id="30" creationId="{F061E57D-F1DA-04F1-810F-135898C3C070}"/>
          </ac:spMkLst>
        </pc:spChg>
        <pc:grpChg chg="add mod">
          <ac:chgData name="Mike Jones" userId="d25a029f4d0fe412" providerId="LiveId" clId="{27F56E40-11B1-459A-A7DE-21C9D0A37709}" dt="2026-06-03T15:02:25.717" v="374" actId="1038"/>
          <ac:grpSpMkLst>
            <pc:docMk/>
            <pc:sldMk cId="1914348776" sldId="271"/>
            <ac:grpSpMk id="4" creationId="{EFF97B9B-FF2D-314A-0BE4-225636FF15AA}"/>
          </ac:grpSpMkLst>
        </pc:grpChg>
        <pc:grpChg chg="mod">
          <ac:chgData name="Mike Jones" userId="d25a029f4d0fe412" providerId="LiveId" clId="{27F56E40-11B1-459A-A7DE-21C9D0A37709}" dt="2026-06-03T15:01:24.681" v="223" actId="14100"/>
          <ac:grpSpMkLst>
            <pc:docMk/>
            <pc:sldMk cId="1914348776" sldId="271"/>
            <ac:grpSpMk id="17" creationId="{C82E20AE-2D88-F007-97E0-1BFCA0044F0C}"/>
          </ac:grpSpMkLst>
        </pc:grpChg>
        <pc:grpChg chg="mod">
          <ac:chgData name="Mike Jones" userId="d25a029f4d0fe412" providerId="LiveId" clId="{27F56E40-11B1-459A-A7DE-21C9D0A37709}" dt="2026-06-03T15:02:07.416" v="286" actId="14100"/>
          <ac:grpSpMkLst>
            <pc:docMk/>
            <pc:sldMk cId="1914348776" sldId="271"/>
            <ac:grpSpMk id="19" creationId="{1C8064F4-7142-0B15-892A-9F5D3A2D1FE9}"/>
          </ac:grpSpMkLst>
        </pc:grpChg>
        <pc:graphicFrameChg chg="add mod ord">
          <ac:chgData name="Mike Jones" userId="d25a029f4d0fe412" providerId="LiveId" clId="{27F56E40-11B1-459A-A7DE-21C9D0A37709}" dt="2026-06-03T15:01:52.228" v="224" actId="167"/>
          <ac:graphicFrameMkLst>
            <pc:docMk/>
            <pc:sldMk cId="1914348776" sldId="271"/>
            <ac:graphicFrameMk id="3" creationId="{81743BF2-2B47-4605-9094-EF1C90075F10}"/>
          </ac:graphicFrameMkLst>
        </pc:graphicFrameChg>
      </pc:sldChg>
      <pc:sldChg chg="addSp delSp modSp mod delAnim modAnim">
        <pc:chgData name="Mike Jones" userId="d25a029f4d0fe412" providerId="LiveId" clId="{27F56E40-11B1-459A-A7DE-21C9D0A37709}" dt="2026-06-04T16:26:59.855" v="4696" actId="6549"/>
        <pc:sldMkLst>
          <pc:docMk/>
          <pc:sldMk cId="1759239550" sldId="589"/>
        </pc:sldMkLst>
        <pc:spChg chg="mod">
          <ac:chgData name="Mike Jones" userId="d25a029f4d0fe412" providerId="LiveId" clId="{27F56E40-11B1-459A-A7DE-21C9D0A37709}" dt="2026-06-04T16:26:59.855" v="4696" actId="6549"/>
          <ac:spMkLst>
            <pc:docMk/>
            <pc:sldMk cId="1759239550" sldId="589"/>
            <ac:spMk id="8" creationId="{6AF0E106-995D-E454-A572-156894E59461}"/>
          </ac:spMkLst>
        </pc:spChg>
        <pc:picChg chg="add mod">
          <ac:chgData name="Mike Jones" userId="d25a029f4d0fe412" providerId="LiveId" clId="{27F56E40-11B1-459A-A7DE-21C9D0A37709}" dt="2026-06-03T15:04:36.937" v="385" actId="1076"/>
          <ac:picMkLst>
            <pc:docMk/>
            <pc:sldMk cId="1759239550" sldId="589"/>
            <ac:picMk id="6" creationId="{031F88A9-B0EF-1400-8042-D5152BEBE84C}"/>
          </ac:picMkLst>
        </pc:picChg>
      </pc:sldChg>
      <pc:sldChg chg="addSp delSp modSp mod addAnim delAnim modAnim">
        <pc:chgData name="Mike Jones" userId="d25a029f4d0fe412" providerId="LiveId" clId="{27F56E40-11B1-459A-A7DE-21C9D0A37709}" dt="2026-06-04T18:52:22.729" v="5867"/>
        <pc:sldMkLst>
          <pc:docMk/>
          <pc:sldMk cId="2590339620" sldId="592"/>
        </pc:sldMkLst>
        <pc:spChg chg="mod">
          <ac:chgData name="Mike Jones" userId="d25a029f4d0fe412" providerId="LiveId" clId="{27F56E40-11B1-459A-A7DE-21C9D0A37709}" dt="2026-06-04T18:06:29.249" v="4917" actId="1037"/>
          <ac:spMkLst>
            <pc:docMk/>
            <pc:sldMk cId="2590339620" sldId="592"/>
            <ac:spMk id="2" creationId="{B026C52A-AD0E-6402-D6D9-AA1224E7B3B5}"/>
          </ac:spMkLst>
        </pc:spChg>
        <pc:spChg chg="mod">
          <ac:chgData name="Mike Jones" userId="d25a029f4d0fe412" providerId="LiveId" clId="{27F56E40-11B1-459A-A7DE-21C9D0A37709}" dt="2026-06-04T18:50:05.347" v="5858" actId="6549"/>
          <ac:spMkLst>
            <pc:docMk/>
            <pc:sldMk cId="2590339620" sldId="592"/>
            <ac:spMk id="3" creationId="{07BB583E-1048-8EED-310D-0E44A5E6A35D}"/>
          </ac:spMkLst>
        </pc:spChg>
        <pc:spChg chg="add mod">
          <ac:chgData name="Mike Jones" userId="d25a029f4d0fe412" providerId="LiveId" clId="{27F56E40-11B1-459A-A7DE-21C9D0A37709}" dt="2026-06-04T18:36:11.713" v="5344" actId="164"/>
          <ac:spMkLst>
            <pc:docMk/>
            <pc:sldMk cId="2590339620" sldId="592"/>
            <ac:spMk id="11" creationId="{9DD23AA7-1529-A555-CFC7-4D1E77000E47}"/>
          </ac:spMkLst>
        </pc:spChg>
        <pc:spChg chg="add mod">
          <ac:chgData name="Mike Jones" userId="d25a029f4d0fe412" providerId="LiveId" clId="{27F56E40-11B1-459A-A7DE-21C9D0A37709}" dt="2026-06-04T18:36:11.713" v="5344" actId="164"/>
          <ac:spMkLst>
            <pc:docMk/>
            <pc:sldMk cId="2590339620" sldId="592"/>
            <ac:spMk id="12" creationId="{828F28A0-DCE3-1113-C11D-B210E263A1B7}"/>
          </ac:spMkLst>
        </pc:spChg>
        <pc:spChg chg="mod">
          <ac:chgData name="Mike Jones" userId="d25a029f4d0fe412" providerId="LiveId" clId="{27F56E40-11B1-459A-A7DE-21C9D0A37709}" dt="2026-06-04T18:36:23.962" v="5345" actId="165"/>
          <ac:spMkLst>
            <pc:docMk/>
            <pc:sldMk cId="2590339620" sldId="592"/>
            <ac:spMk id="14" creationId="{53CE6296-F22D-436E-4A9A-7080B241A8B6}"/>
          </ac:spMkLst>
        </pc:spChg>
        <pc:spChg chg="mod">
          <ac:chgData name="Mike Jones" userId="d25a029f4d0fe412" providerId="LiveId" clId="{27F56E40-11B1-459A-A7DE-21C9D0A37709}" dt="2026-06-04T18:36:23.962" v="5345" actId="165"/>
          <ac:spMkLst>
            <pc:docMk/>
            <pc:sldMk cId="2590339620" sldId="592"/>
            <ac:spMk id="15" creationId="{DD67C899-92F4-DFE7-60D0-10E2C7EF2B8E}"/>
          </ac:spMkLst>
        </pc:spChg>
        <pc:grpChg chg="mod ord topLvl">
          <ac:chgData name="Mike Jones" userId="d25a029f4d0fe412" providerId="LiveId" clId="{27F56E40-11B1-459A-A7DE-21C9D0A37709}" dt="2026-06-04T18:36:56.823" v="5410" actId="166"/>
          <ac:grpSpMkLst>
            <pc:docMk/>
            <pc:sldMk cId="2590339620" sldId="592"/>
            <ac:grpSpMk id="13" creationId="{76B7DF0D-561B-E64E-9F20-8074BDE2B00D}"/>
          </ac:grpSpMkLst>
        </pc:grpChg>
        <pc:grpChg chg="add mod">
          <ac:chgData name="Mike Jones" userId="d25a029f4d0fe412" providerId="LiveId" clId="{27F56E40-11B1-459A-A7DE-21C9D0A37709}" dt="2026-06-04T18:37:15.239" v="5412" actId="164"/>
          <ac:grpSpMkLst>
            <pc:docMk/>
            <pc:sldMk cId="2590339620" sldId="592"/>
            <ac:grpSpMk id="16" creationId="{4BC98A14-F748-8B56-E6F1-9678F9E2C548}"/>
          </ac:grpSpMkLst>
        </pc:grpChg>
        <pc:grpChg chg="add mod">
          <ac:chgData name="Mike Jones" userId="d25a029f4d0fe412" providerId="LiveId" clId="{27F56E40-11B1-459A-A7DE-21C9D0A37709}" dt="2026-06-04T18:37:15.239" v="5412" actId="164"/>
          <ac:grpSpMkLst>
            <pc:docMk/>
            <pc:sldMk cId="2590339620" sldId="592"/>
            <ac:grpSpMk id="21" creationId="{F763EEE2-A4D5-7A93-4742-E7A992828970}"/>
          </ac:grpSpMkLst>
        </pc:grpChg>
        <pc:picChg chg="mod">
          <ac:chgData name="Mike Jones" userId="d25a029f4d0fe412" providerId="LiveId" clId="{27F56E40-11B1-459A-A7DE-21C9D0A37709}" dt="2026-06-04T18:36:23.962" v="5345" actId="165"/>
          <ac:picMkLst>
            <pc:docMk/>
            <pc:sldMk cId="2590339620" sldId="592"/>
            <ac:picMk id="5" creationId="{D09447BD-4193-67E0-B4E6-A6D7B8970AE8}"/>
          </ac:picMkLst>
        </pc:picChg>
        <pc:picChg chg="add mod">
          <ac:chgData name="Mike Jones" userId="d25a029f4d0fe412" providerId="LiveId" clId="{27F56E40-11B1-459A-A7DE-21C9D0A37709}" dt="2026-06-04T18:36:11.713" v="5344" actId="164"/>
          <ac:picMkLst>
            <pc:docMk/>
            <pc:sldMk cId="2590339620" sldId="592"/>
            <ac:picMk id="7" creationId="{2B1A4F94-FB59-CBC3-755F-1305BFC64BE0}"/>
          </ac:picMkLst>
        </pc:picChg>
        <pc:cxnChg chg="mod topLvl">
          <ac:chgData name="Mike Jones" userId="d25a029f4d0fe412" providerId="LiveId" clId="{27F56E40-11B1-459A-A7DE-21C9D0A37709}" dt="2026-06-04T18:37:15.239" v="5412" actId="164"/>
          <ac:cxnSpMkLst>
            <pc:docMk/>
            <pc:sldMk cId="2590339620" sldId="592"/>
            <ac:cxnSpMk id="17" creationId="{CBFA080F-6569-5AE6-82AD-704D3443AEC5}"/>
          </ac:cxnSpMkLst>
        </pc:cxnChg>
      </pc:sldChg>
      <pc:sldChg chg="addSp delSp modSp mod modAnim modNotesTx">
        <pc:chgData name="Mike Jones" userId="d25a029f4d0fe412" providerId="LiveId" clId="{27F56E40-11B1-459A-A7DE-21C9D0A37709}" dt="2026-06-06T10:13:37.221" v="6116" actId="6549"/>
        <pc:sldMkLst>
          <pc:docMk/>
          <pc:sldMk cId="1823303668" sldId="593"/>
        </pc:sldMkLst>
        <pc:spChg chg="mod">
          <ac:chgData name="Mike Jones" userId="d25a029f4d0fe412" providerId="LiveId" clId="{27F56E40-11B1-459A-A7DE-21C9D0A37709}" dt="2026-06-06T10:12:29.922" v="6078" actId="20577"/>
          <ac:spMkLst>
            <pc:docMk/>
            <pc:sldMk cId="1823303668" sldId="593"/>
            <ac:spMk id="2" creationId="{DEB55066-7960-C056-9C0F-EDA2495B09B3}"/>
          </ac:spMkLst>
        </pc:spChg>
        <pc:spChg chg="mod">
          <ac:chgData name="Mike Jones" userId="d25a029f4d0fe412" providerId="LiveId" clId="{27F56E40-11B1-459A-A7DE-21C9D0A37709}" dt="2026-06-06T10:13:37.221" v="6116" actId="6549"/>
          <ac:spMkLst>
            <pc:docMk/>
            <pc:sldMk cId="1823303668" sldId="593"/>
            <ac:spMk id="8" creationId="{12711139-5FF7-C729-5CF9-985B99CF1B24}"/>
          </ac:spMkLst>
        </pc:spChg>
        <pc:spChg chg="add mod">
          <ac:chgData name="Mike Jones" userId="d25a029f4d0fe412" providerId="LiveId" clId="{27F56E40-11B1-459A-A7DE-21C9D0A37709}" dt="2026-06-03T17:29:13" v="2332" actId="1035"/>
          <ac:spMkLst>
            <pc:docMk/>
            <pc:sldMk cId="1823303668" sldId="593"/>
            <ac:spMk id="9" creationId="{45929C53-13E2-BCB8-515F-1B4FA6415209}"/>
          </ac:spMkLst>
        </pc:spChg>
        <pc:picChg chg="add mod">
          <ac:chgData name="Mike Jones" userId="d25a029f4d0fe412" providerId="LiveId" clId="{27F56E40-11B1-459A-A7DE-21C9D0A37709}" dt="2026-06-03T17:12:19.291" v="2164" actId="1076"/>
          <ac:picMkLst>
            <pc:docMk/>
            <pc:sldMk cId="1823303668" sldId="593"/>
            <ac:picMk id="7" creationId="{B5069FAC-77F7-B213-B9D9-295840219008}"/>
          </ac:picMkLst>
        </pc:picChg>
      </pc:sldChg>
      <pc:sldChg chg="addSp delSp modSp mod modAnim">
        <pc:chgData name="Mike Jones" userId="d25a029f4d0fe412" providerId="LiveId" clId="{27F56E40-11B1-459A-A7DE-21C9D0A37709}" dt="2026-06-07T09:53:54.391" v="6197"/>
        <pc:sldMkLst>
          <pc:docMk/>
          <pc:sldMk cId="354435781" sldId="594"/>
        </pc:sldMkLst>
        <pc:spChg chg="mod">
          <ac:chgData name="Mike Jones" userId="d25a029f4d0fe412" providerId="LiveId" clId="{27F56E40-11B1-459A-A7DE-21C9D0A37709}" dt="2026-06-04T14:46:05.296" v="3940" actId="20577"/>
          <ac:spMkLst>
            <pc:docMk/>
            <pc:sldMk cId="354435781" sldId="594"/>
            <ac:spMk id="2" creationId="{A2018418-7B74-36C0-3FFF-EBABCCB40895}"/>
          </ac:spMkLst>
        </pc:spChg>
        <pc:spChg chg="mod">
          <ac:chgData name="Mike Jones" userId="d25a029f4d0fe412" providerId="LiveId" clId="{27F56E40-11B1-459A-A7DE-21C9D0A37709}" dt="2026-06-04T18:30:34.815" v="5074" actId="1036"/>
          <ac:spMkLst>
            <pc:docMk/>
            <pc:sldMk cId="354435781" sldId="594"/>
            <ac:spMk id="3" creationId="{7751A3BE-2326-F038-6485-F25924CC54FB}"/>
          </ac:spMkLst>
        </pc:spChg>
        <pc:picChg chg="add del mod">
          <ac:chgData name="Mike Jones" userId="d25a029f4d0fe412" providerId="LiveId" clId="{27F56E40-11B1-459A-A7DE-21C9D0A37709}" dt="2026-06-04T15:03:32.191" v="4221" actId="14100"/>
          <ac:picMkLst>
            <pc:docMk/>
            <pc:sldMk cId="354435781" sldId="594"/>
            <ac:picMk id="12" creationId="{C37C5B63-7512-3CB1-188E-99879AC9F2A5}"/>
          </ac:picMkLst>
        </pc:picChg>
      </pc:sldChg>
      <pc:sldChg chg="addSp delSp modSp mod addAnim delAnim modAnim">
        <pc:chgData name="Mike Jones" userId="d25a029f4d0fe412" providerId="LiveId" clId="{27F56E40-11B1-459A-A7DE-21C9D0A37709}" dt="2026-06-04T19:24:37.265" v="6062" actId="20577"/>
        <pc:sldMkLst>
          <pc:docMk/>
          <pc:sldMk cId="2371018816" sldId="595"/>
        </pc:sldMkLst>
        <pc:spChg chg="mod">
          <ac:chgData name="Mike Jones" userId="d25a029f4d0fe412" providerId="LiveId" clId="{27F56E40-11B1-459A-A7DE-21C9D0A37709}" dt="2026-06-04T19:24:37.265" v="6062" actId="20577"/>
          <ac:spMkLst>
            <pc:docMk/>
            <pc:sldMk cId="2371018816" sldId="595"/>
            <ac:spMk id="3" creationId="{1ECBE946-7C60-4301-0B57-1AE820B0880E}"/>
          </ac:spMkLst>
        </pc:spChg>
        <pc:spChg chg="mod topLvl">
          <ac:chgData name="Mike Jones" userId="d25a029f4d0fe412" providerId="LiveId" clId="{27F56E40-11B1-459A-A7DE-21C9D0A37709}" dt="2026-06-04T19:21:24.566" v="5979" actId="338"/>
          <ac:spMkLst>
            <pc:docMk/>
            <pc:sldMk cId="2371018816" sldId="595"/>
            <ac:spMk id="6" creationId="{5341F606-A0EF-2539-112C-B007130D75C8}"/>
          </ac:spMkLst>
        </pc:spChg>
        <pc:spChg chg="mod topLvl">
          <ac:chgData name="Mike Jones" userId="d25a029f4d0fe412" providerId="LiveId" clId="{27F56E40-11B1-459A-A7DE-21C9D0A37709}" dt="2026-06-04T19:21:24.566" v="5979" actId="338"/>
          <ac:spMkLst>
            <pc:docMk/>
            <pc:sldMk cId="2371018816" sldId="595"/>
            <ac:spMk id="7" creationId="{890F4FDD-BEC4-6BA4-323D-D3EF5AF9ECFC}"/>
          </ac:spMkLst>
        </pc:spChg>
        <pc:spChg chg="mod topLvl">
          <ac:chgData name="Mike Jones" userId="d25a029f4d0fe412" providerId="LiveId" clId="{27F56E40-11B1-459A-A7DE-21C9D0A37709}" dt="2026-06-04T19:21:24.566" v="5979" actId="338"/>
          <ac:spMkLst>
            <pc:docMk/>
            <pc:sldMk cId="2371018816" sldId="595"/>
            <ac:spMk id="8" creationId="{C15F469D-D65B-E70C-C562-CD9B983CD9CE}"/>
          </ac:spMkLst>
        </pc:spChg>
        <pc:spChg chg="mod topLvl">
          <ac:chgData name="Mike Jones" userId="d25a029f4d0fe412" providerId="LiveId" clId="{27F56E40-11B1-459A-A7DE-21C9D0A37709}" dt="2026-06-04T19:21:24.566" v="5979" actId="338"/>
          <ac:spMkLst>
            <pc:docMk/>
            <pc:sldMk cId="2371018816" sldId="595"/>
            <ac:spMk id="11" creationId="{5CA0DE29-91D3-3D66-8E70-45D14B6CBE75}"/>
          </ac:spMkLst>
        </pc:spChg>
        <pc:grpChg chg="mod">
          <ac:chgData name="Mike Jones" userId="d25a029f4d0fe412" providerId="LiveId" clId="{27F56E40-11B1-459A-A7DE-21C9D0A37709}" dt="2026-06-04T19:20:34.791" v="5974" actId="1038"/>
          <ac:grpSpMkLst>
            <pc:docMk/>
            <pc:sldMk cId="2371018816" sldId="595"/>
            <ac:grpSpMk id="5" creationId="{B01B0BB5-A817-A68C-0818-522285555388}"/>
          </ac:grpSpMkLst>
        </pc:grpChg>
        <pc:grpChg chg="add mod">
          <ac:chgData name="Mike Jones" userId="d25a029f4d0fe412" providerId="LiveId" clId="{27F56E40-11B1-459A-A7DE-21C9D0A37709}" dt="2026-06-04T19:21:24.566" v="5979" actId="338"/>
          <ac:grpSpMkLst>
            <pc:docMk/>
            <pc:sldMk cId="2371018816" sldId="595"/>
            <ac:grpSpMk id="51" creationId="{C68A21E3-43CE-F010-628D-774FB57CC816}"/>
          </ac:grpSpMkLst>
        </pc:gr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D25A029F4D0FE412/Gumstool%20Brook/Water%20Situation%20Update/Barton%20Lane%20allotments%20well%20water%2031-05-26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706591388106189"/>
          <c:y val="0.11441313836881928"/>
          <c:w val="0.71819074728332621"/>
          <c:h val="0.747421905719440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'Rainfall - Rapsgate (daily)'!$BK$1</c:f>
              <c:strCache>
                <c:ptCount val="1"/>
                <c:pt idx="0">
                  <c:v>Rapsgate (Churn)</c:v>
                </c:pt>
              </c:strCache>
            </c:strRef>
          </c:tx>
          <c:spPr>
            <a:solidFill>
              <a:schemeClr val="accent1">
                <a:alpha val="66000"/>
              </a:schemeClr>
            </a:solidFill>
            <a:ln>
              <a:noFill/>
            </a:ln>
            <a:effectLst/>
          </c:spPr>
          <c:invertIfNegative val="0"/>
          <c:cat>
            <c:numRef>
              <c:f>'Rainfall - Rapsgate (daily)'!$BJ$3:$BJ$55</c:f>
              <c:numCache>
                <c:formatCode>mmm\-yy</c:formatCode>
                <c:ptCount val="53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  <c:pt idx="12">
                  <c:v>44927</c:v>
                </c:pt>
                <c:pt idx="13">
                  <c:v>44958</c:v>
                </c:pt>
                <c:pt idx="14">
                  <c:v>44986</c:v>
                </c:pt>
                <c:pt idx="15">
                  <c:v>45017</c:v>
                </c:pt>
                <c:pt idx="16">
                  <c:v>45047</c:v>
                </c:pt>
                <c:pt idx="17">
                  <c:v>45078</c:v>
                </c:pt>
                <c:pt idx="18">
                  <c:v>45108</c:v>
                </c:pt>
                <c:pt idx="19">
                  <c:v>45139</c:v>
                </c:pt>
                <c:pt idx="20">
                  <c:v>45170</c:v>
                </c:pt>
                <c:pt idx="21">
                  <c:v>45200</c:v>
                </c:pt>
                <c:pt idx="22">
                  <c:v>45231</c:v>
                </c:pt>
                <c:pt idx="23">
                  <c:v>45261</c:v>
                </c:pt>
                <c:pt idx="24">
                  <c:v>45292</c:v>
                </c:pt>
                <c:pt idx="25">
                  <c:v>45323</c:v>
                </c:pt>
                <c:pt idx="26">
                  <c:v>45352</c:v>
                </c:pt>
                <c:pt idx="27">
                  <c:v>45383</c:v>
                </c:pt>
                <c:pt idx="28">
                  <c:v>45413</c:v>
                </c:pt>
                <c:pt idx="29">
                  <c:v>45444</c:v>
                </c:pt>
                <c:pt idx="30">
                  <c:v>45474</c:v>
                </c:pt>
                <c:pt idx="31">
                  <c:v>45535</c:v>
                </c:pt>
                <c:pt idx="32">
                  <c:v>45565</c:v>
                </c:pt>
                <c:pt idx="33">
                  <c:v>45596</c:v>
                </c:pt>
                <c:pt idx="34">
                  <c:v>45626</c:v>
                </c:pt>
                <c:pt idx="35">
                  <c:v>45657</c:v>
                </c:pt>
                <c:pt idx="36">
                  <c:v>45688</c:v>
                </c:pt>
                <c:pt idx="37">
                  <c:v>45716</c:v>
                </c:pt>
                <c:pt idx="38">
                  <c:v>45747</c:v>
                </c:pt>
                <c:pt idx="39">
                  <c:v>45777</c:v>
                </c:pt>
                <c:pt idx="40">
                  <c:v>45808</c:v>
                </c:pt>
                <c:pt idx="41">
                  <c:v>45838</c:v>
                </c:pt>
                <c:pt idx="42">
                  <c:v>45869</c:v>
                </c:pt>
                <c:pt idx="43">
                  <c:v>45900</c:v>
                </c:pt>
                <c:pt idx="44">
                  <c:v>45930</c:v>
                </c:pt>
                <c:pt idx="45">
                  <c:v>45961</c:v>
                </c:pt>
                <c:pt idx="46">
                  <c:v>45991</c:v>
                </c:pt>
                <c:pt idx="47">
                  <c:v>46022</c:v>
                </c:pt>
                <c:pt idx="48">
                  <c:v>46053</c:v>
                </c:pt>
                <c:pt idx="49">
                  <c:v>46081</c:v>
                </c:pt>
                <c:pt idx="50">
                  <c:v>46112</c:v>
                </c:pt>
                <c:pt idx="51">
                  <c:v>46142</c:v>
                </c:pt>
                <c:pt idx="52">
                  <c:v>46173</c:v>
                </c:pt>
              </c:numCache>
            </c:numRef>
          </c:cat>
          <c:val>
            <c:numRef>
              <c:f>'Rainfall - Rapsgate (daily)'!$BK$3:$BK$55</c:f>
              <c:numCache>
                <c:formatCode>General</c:formatCode>
                <c:ptCount val="53"/>
                <c:pt idx="0">
                  <c:v>65.000000000000014</c:v>
                </c:pt>
                <c:pt idx="1">
                  <c:v>201</c:v>
                </c:pt>
                <c:pt idx="2">
                  <c:v>89.800000000000011</c:v>
                </c:pt>
                <c:pt idx="3">
                  <c:v>43</c:v>
                </c:pt>
                <c:pt idx="4">
                  <c:v>103</c:v>
                </c:pt>
                <c:pt idx="5">
                  <c:v>83.799999999999983</c:v>
                </c:pt>
                <c:pt idx="6">
                  <c:v>14.469999999999999</c:v>
                </c:pt>
                <c:pt idx="7">
                  <c:v>22.78</c:v>
                </c:pt>
                <c:pt idx="8">
                  <c:v>83.33</c:v>
                </c:pt>
                <c:pt idx="9">
                  <c:v>118.29999999999995</c:v>
                </c:pt>
                <c:pt idx="10">
                  <c:v>166.42999999999998</c:v>
                </c:pt>
                <c:pt idx="11">
                  <c:v>100.22999999999999</c:v>
                </c:pt>
                <c:pt idx="12">
                  <c:v>90.48</c:v>
                </c:pt>
                <c:pt idx="13">
                  <c:v>9.8000000000000007</c:v>
                </c:pt>
                <c:pt idx="14">
                  <c:v>201.32000000000002</c:v>
                </c:pt>
                <c:pt idx="15">
                  <c:v>104.77000000000001</c:v>
                </c:pt>
                <c:pt idx="16">
                  <c:v>50.829999999999984</c:v>
                </c:pt>
                <c:pt idx="17">
                  <c:v>41.760000000000005</c:v>
                </c:pt>
                <c:pt idx="18">
                  <c:v>144.82</c:v>
                </c:pt>
                <c:pt idx="19">
                  <c:v>86.700000000000017</c:v>
                </c:pt>
                <c:pt idx="20">
                  <c:v>90.17</c:v>
                </c:pt>
                <c:pt idx="21">
                  <c:v>164.3</c:v>
                </c:pt>
                <c:pt idx="22">
                  <c:v>118.81000000000003</c:v>
                </c:pt>
                <c:pt idx="23">
                  <c:v>159.55000000000004</c:v>
                </c:pt>
                <c:pt idx="24">
                  <c:v>77.070000000000022</c:v>
                </c:pt>
                <c:pt idx="25">
                  <c:v>174.95999999999998</c:v>
                </c:pt>
                <c:pt idx="26">
                  <c:v>188.43000000000004</c:v>
                </c:pt>
                <c:pt idx="27">
                  <c:v>145.76999999999998</c:v>
                </c:pt>
                <c:pt idx="28">
                  <c:v>120.67000000000002</c:v>
                </c:pt>
                <c:pt idx="29">
                  <c:v>41.279999999999994</c:v>
                </c:pt>
                <c:pt idx="30">
                  <c:v>112.19999999999999</c:v>
                </c:pt>
                <c:pt idx="31">
                  <c:v>50.870000000000005</c:v>
                </c:pt>
                <c:pt idx="32">
                  <c:v>205.46999999999997</c:v>
                </c:pt>
                <c:pt idx="33">
                  <c:v>113.28000000000002</c:v>
                </c:pt>
                <c:pt idx="34">
                  <c:v>99.410000000000011</c:v>
                </c:pt>
                <c:pt idx="35">
                  <c:v>81.199999999999989</c:v>
                </c:pt>
                <c:pt idx="36">
                  <c:v>96.830000000000013</c:v>
                </c:pt>
                <c:pt idx="37">
                  <c:v>65.600000000000009</c:v>
                </c:pt>
                <c:pt idx="38">
                  <c:v>7.9099999999999993</c:v>
                </c:pt>
                <c:pt idx="39">
                  <c:v>32.35</c:v>
                </c:pt>
                <c:pt idx="40">
                  <c:v>12.94</c:v>
                </c:pt>
                <c:pt idx="41">
                  <c:v>46.430000000000007</c:v>
                </c:pt>
                <c:pt idx="42">
                  <c:v>29.489999999999995</c:v>
                </c:pt>
                <c:pt idx="43">
                  <c:v>45.72</c:v>
                </c:pt>
                <c:pt idx="44">
                  <c:v>88.300000000000011</c:v>
                </c:pt>
                <c:pt idx="45">
                  <c:v>108.39000000000001</c:v>
                </c:pt>
                <c:pt idx="46">
                  <c:v>172.45999999999998</c:v>
                </c:pt>
                <c:pt idx="47">
                  <c:v>162.13</c:v>
                </c:pt>
                <c:pt idx="48">
                  <c:v>127.80000000000001</c:v>
                </c:pt>
                <c:pt idx="49">
                  <c:v>135.06000000000003</c:v>
                </c:pt>
                <c:pt idx="50">
                  <c:v>30.129999999999995</c:v>
                </c:pt>
                <c:pt idx="51">
                  <c:v>7.26</c:v>
                </c:pt>
                <c:pt idx="52">
                  <c:v>37.830000000000005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41-4351-BC1F-709E3473AE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7258416"/>
        <c:axId val="417261776"/>
      </c:barChart>
      <c:lineChart>
        <c:grouping val="standard"/>
        <c:varyColors val="0"/>
        <c:ser>
          <c:idx val="1"/>
          <c:order val="2"/>
          <c:tx>
            <c:strRef>
              <c:f>'Rainfall - Rapsgate (daily)'!$BM$2</c:f>
              <c:strCache>
                <c:ptCount val="1"/>
                <c:pt idx="0">
                  <c:v>Rapsgate 40 yr average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dash"/>
            <c:size val="13"/>
            <c:spPr>
              <a:solidFill>
                <a:schemeClr val="tx2">
                  <a:lumMod val="75000"/>
                </a:schemeClr>
              </a:solidFill>
              <a:ln w="9525">
                <a:solidFill>
                  <a:schemeClr val="tx2"/>
                </a:solidFill>
              </a:ln>
              <a:effectLst/>
            </c:spPr>
          </c:marker>
          <c:cat>
            <c:numRef>
              <c:f>'Rainfall - Rapsgate (daily)'!$BJ$3:$BJ$55</c:f>
              <c:numCache>
                <c:formatCode>mmm\-yy</c:formatCode>
                <c:ptCount val="53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  <c:pt idx="12">
                  <c:v>44927</c:v>
                </c:pt>
                <c:pt idx="13">
                  <c:v>44958</c:v>
                </c:pt>
                <c:pt idx="14">
                  <c:v>44986</c:v>
                </c:pt>
                <c:pt idx="15">
                  <c:v>45017</c:v>
                </c:pt>
                <c:pt idx="16">
                  <c:v>45047</c:v>
                </c:pt>
                <c:pt idx="17">
                  <c:v>45078</c:v>
                </c:pt>
                <c:pt idx="18">
                  <c:v>45108</c:v>
                </c:pt>
                <c:pt idx="19">
                  <c:v>45139</c:v>
                </c:pt>
                <c:pt idx="20">
                  <c:v>45170</c:v>
                </c:pt>
                <c:pt idx="21">
                  <c:v>45200</c:v>
                </c:pt>
                <c:pt idx="22">
                  <c:v>45231</c:v>
                </c:pt>
                <c:pt idx="23">
                  <c:v>45261</c:v>
                </c:pt>
                <c:pt idx="24">
                  <c:v>45292</c:v>
                </c:pt>
                <c:pt idx="25">
                  <c:v>45323</c:v>
                </c:pt>
                <c:pt idx="26">
                  <c:v>45352</c:v>
                </c:pt>
                <c:pt idx="27">
                  <c:v>45383</c:v>
                </c:pt>
                <c:pt idx="28">
                  <c:v>45413</c:v>
                </c:pt>
                <c:pt idx="29">
                  <c:v>45444</c:v>
                </c:pt>
                <c:pt idx="30">
                  <c:v>45474</c:v>
                </c:pt>
                <c:pt idx="31">
                  <c:v>45535</c:v>
                </c:pt>
                <c:pt idx="32">
                  <c:v>45565</c:v>
                </c:pt>
                <c:pt idx="33">
                  <c:v>45596</c:v>
                </c:pt>
                <c:pt idx="34">
                  <c:v>45626</c:v>
                </c:pt>
                <c:pt idx="35">
                  <c:v>45657</c:v>
                </c:pt>
                <c:pt idx="36">
                  <c:v>45688</c:v>
                </c:pt>
                <c:pt idx="37">
                  <c:v>45716</c:v>
                </c:pt>
                <c:pt idx="38">
                  <c:v>45747</c:v>
                </c:pt>
                <c:pt idx="39">
                  <c:v>45777</c:v>
                </c:pt>
                <c:pt idx="40">
                  <c:v>45808</c:v>
                </c:pt>
                <c:pt idx="41">
                  <c:v>45838</c:v>
                </c:pt>
                <c:pt idx="42">
                  <c:v>45869</c:v>
                </c:pt>
                <c:pt idx="43">
                  <c:v>45900</c:v>
                </c:pt>
                <c:pt idx="44">
                  <c:v>45930</c:v>
                </c:pt>
                <c:pt idx="45">
                  <c:v>45961</c:v>
                </c:pt>
                <c:pt idx="46">
                  <c:v>45991</c:v>
                </c:pt>
                <c:pt idx="47">
                  <c:v>46022</c:v>
                </c:pt>
                <c:pt idx="48">
                  <c:v>46053</c:v>
                </c:pt>
                <c:pt idx="49">
                  <c:v>46081</c:v>
                </c:pt>
                <c:pt idx="50">
                  <c:v>46112</c:v>
                </c:pt>
                <c:pt idx="51">
                  <c:v>46142</c:v>
                </c:pt>
                <c:pt idx="52">
                  <c:v>46173</c:v>
                </c:pt>
              </c:numCache>
            </c:numRef>
          </c:cat>
          <c:val>
            <c:numRef>
              <c:f>'Rainfall - Rapsgate (daily)'!$BM$3:$BM$55</c:f>
              <c:numCache>
                <c:formatCode>0.00</c:formatCode>
                <c:ptCount val="53"/>
                <c:pt idx="0">
                  <c:v>79.964499999999987</c:v>
                </c:pt>
                <c:pt idx="1">
                  <c:v>59.975500000000011</c:v>
                </c:pt>
                <c:pt idx="2">
                  <c:v>57.969750000000012</c:v>
                </c:pt>
                <c:pt idx="3">
                  <c:v>53.911249999999995</c:v>
                </c:pt>
                <c:pt idx="4">
                  <c:v>62.599250000000005</c:v>
                </c:pt>
                <c:pt idx="5">
                  <c:v>62.528157894736836</c:v>
                </c:pt>
                <c:pt idx="6">
                  <c:v>63.07641025641027</c:v>
                </c:pt>
                <c:pt idx="7">
                  <c:v>60.914615384615395</c:v>
                </c:pt>
                <c:pt idx="8">
                  <c:v>64.324871794871811</c:v>
                </c:pt>
                <c:pt idx="9">
                  <c:v>87.196666666666687</c:v>
                </c:pt>
                <c:pt idx="10">
                  <c:v>86.792750000000012</c:v>
                </c:pt>
                <c:pt idx="11">
                  <c:v>81.516486486486485</c:v>
                </c:pt>
                <c:pt idx="12">
                  <c:v>79.964499999999987</c:v>
                </c:pt>
                <c:pt idx="13">
                  <c:v>59.975500000000011</c:v>
                </c:pt>
                <c:pt idx="14">
                  <c:v>57.969750000000012</c:v>
                </c:pt>
                <c:pt idx="15">
                  <c:v>53.911249999999995</c:v>
                </c:pt>
                <c:pt idx="16">
                  <c:v>62.599250000000005</c:v>
                </c:pt>
                <c:pt idx="17">
                  <c:v>62.528157894736836</c:v>
                </c:pt>
                <c:pt idx="18">
                  <c:v>63.07641025641027</c:v>
                </c:pt>
                <c:pt idx="19">
                  <c:v>60.914615384615395</c:v>
                </c:pt>
                <c:pt idx="20">
                  <c:v>64.324871794871811</c:v>
                </c:pt>
                <c:pt idx="21">
                  <c:v>87.196666666666687</c:v>
                </c:pt>
                <c:pt idx="22">
                  <c:v>86.792750000000012</c:v>
                </c:pt>
                <c:pt idx="23">
                  <c:v>81.516486486486485</c:v>
                </c:pt>
                <c:pt idx="24">
                  <c:v>79.964499999999987</c:v>
                </c:pt>
                <c:pt idx="25">
                  <c:v>59.975500000000011</c:v>
                </c:pt>
                <c:pt idx="26">
                  <c:v>57.969750000000012</c:v>
                </c:pt>
                <c:pt idx="27">
                  <c:v>53.911249999999995</c:v>
                </c:pt>
                <c:pt idx="28">
                  <c:v>62.599250000000005</c:v>
                </c:pt>
                <c:pt idx="29">
                  <c:v>62.528157894736836</c:v>
                </c:pt>
                <c:pt idx="30">
                  <c:v>63.07641025641027</c:v>
                </c:pt>
                <c:pt idx="31">
                  <c:v>60.914615384615395</c:v>
                </c:pt>
                <c:pt idx="32">
                  <c:v>64.324871794871811</c:v>
                </c:pt>
                <c:pt idx="33">
                  <c:v>87.196666666666687</c:v>
                </c:pt>
                <c:pt idx="34">
                  <c:v>86.792750000000012</c:v>
                </c:pt>
                <c:pt idx="35">
                  <c:v>81.516486486486485</c:v>
                </c:pt>
                <c:pt idx="36">
                  <c:v>79.964499999999987</c:v>
                </c:pt>
                <c:pt idx="37">
                  <c:v>59.975500000000011</c:v>
                </c:pt>
                <c:pt idx="38">
                  <c:v>57.969750000000012</c:v>
                </c:pt>
                <c:pt idx="39">
                  <c:v>53.911249999999995</c:v>
                </c:pt>
                <c:pt idx="40">
                  <c:v>62.599250000000005</c:v>
                </c:pt>
                <c:pt idx="41">
                  <c:v>62.528157894736836</c:v>
                </c:pt>
                <c:pt idx="42">
                  <c:v>63.07641025641027</c:v>
                </c:pt>
                <c:pt idx="43">
                  <c:v>60.914615384615395</c:v>
                </c:pt>
                <c:pt idx="44">
                  <c:v>64.324871794871811</c:v>
                </c:pt>
                <c:pt idx="45">
                  <c:v>87.196666666666687</c:v>
                </c:pt>
                <c:pt idx="46">
                  <c:v>86.792750000000012</c:v>
                </c:pt>
                <c:pt idx="47">
                  <c:v>81.516486486486485</c:v>
                </c:pt>
                <c:pt idx="48">
                  <c:v>79.964499999999987</c:v>
                </c:pt>
                <c:pt idx="49">
                  <c:v>59.975500000000011</c:v>
                </c:pt>
                <c:pt idx="50">
                  <c:v>57.969750000000012</c:v>
                </c:pt>
                <c:pt idx="51">
                  <c:v>53.911249999999995</c:v>
                </c:pt>
                <c:pt idx="52">
                  <c:v>62.599250000000005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C41-4351-BC1F-709E3473AE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17258416"/>
        <c:axId val="417261776"/>
        <c:extLst>
          <c:ext xmlns:c15="http://schemas.microsoft.com/office/drawing/2012/chart" uri="{02D57815-91ED-43cb-92C2-25804820EDAC}">
            <c15:filteredLineSeries>
              <c15:ser>
                <c:idx val="2"/>
                <c:order val="1"/>
                <c:tx>
                  <c:strRef>
                    <c:extLst>
                      <c:ext uri="{02D57815-91ED-43cb-92C2-25804820EDAC}">
                        <c15:formulaRef>
                          <c15:sqref>'Rainfall - Rapsgate (daily)'!$BM$2</c15:sqref>
                        </c15:formulaRef>
                      </c:ext>
                    </c:extLst>
                    <c:strCache>
                      <c:ptCount val="1"/>
                      <c:pt idx="0">
                        <c:v>Rapsgate 40 yr average</c:v>
                      </c:pt>
                    </c:strCache>
                  </c:strRef>
                </c:tx>
                <c:spPr>
                  <a:ln w="28575" cap="rnd">
                    <a:noFill/>
                    <a:round/>
                  </a:ln>
                  <a:effectLst/>
                </c:spPr>
                <c:marker>
                  <c:symbol val="dash"/>
                  <c:size val="16"/>
                  <c:spPr>
                    <a:solidFill>
                      <a:srgbClr val="3333FF"/>
                    </a:solidFill>
                    <a:ln w="9525">
                      <a:solidFill>
                        <a:srgbClr val="3333FF"/>
                      </a:solidFill>
                    </a:ln>
                    <a:effectLst/>
                  </c:spPr>
                </c:marker>
                <c:cat>
                  <c:numRef>
                    <c:extLst>
                      <c:ext uri="{02D57815-91ED-43cb-92C2-25804820EDAC}">
                        <c15:formulaRef>
                          <c15:sqref>'Rainfall - Rapsgate (daily)'!$BJ$3:$BJ$55</c15:sqref>
                        </c15:formulaRef>
                      </c:ext>
                    </c:extLst>
                    <c:numCache>
                      <c:formatCode>mmm\-yy</c:formatCode>
                      <c:ptCount val="53"/>
                      <c:pt idx="0">
                        <c:v>44562</c:v>
                      </c:pt>
                      <c:pt idx="1">
                        <c:v>44593</c:v>
                      </c:pt>
                      <c:pt idx="2">
                        <c:v>44621</c:v>
                      </c:pt>
                      <c:pt idx="3">
                        <c:v>44652</c:v>
                      </c:pt>
                      <c:pt idx="4">
                        <c:v>44682</c:v>
                      </c:pt>
                      <c:pt idx="5">
                        <c:v>44713</c:v>
                      </c:pt>
                      <c:pt idx="6">
                        <c:v>44743</c:v>
                      </c:pt>
                      <c:pt idx="7">
                        <c:v>44774</c:v>
                      </c:pt>
                      <c:pt idx="8">
                        <c:v>44805</c:v>
                      </c:pt>
                      <c:pt idx="9">
                        <c:v>44835</c:v>
                      </c:pt>
                      <c:pt idx="10">
                        <c:v>44866</c:v>
                      </c:pt>
                      <c:pt idx="11">
                        <c:v>44896</c:v>
                      </c:pt>
                      <c:pt idx="12">
                        <c:v>44927</c:v>
                      </c:pt>
                      <c:pt idx="13">
                        <c:v>44958</c:v>
                      </c:pt>
                      <c:pt idx="14">
                        <c:v>44986</c:v>
                      </c:pt>
                      <c:pt idx="15">
                        <c:v>45017</c:v>
                      </c:pt>
                      <c:pt idx="16">
                        <c:v>45047</c:v>
                      </c:pt>
                      <c:pt idx="17">
                        <c:v>45078</c:v>
                      </c:pt>
                      <c:pt idx="18">
                        <c:v>45108</c:v>
                      </c:pt>
                      <c:pt idx="19">
                        <c:v>45139</c:v>
                      </c:pt>
                      <c:pt idx="20">
                        <c:v>45170</c:v>
                      </c:pt>
                      <c:pt idx="21">
                        <c:v>45200</c:v>
                      </c:pt>
                      <c:pt idx="22">
                        <c:v>45231</c:v>
                      </c:pt>
                      <c:pt idx="23">
                        <c:v>45261</c:v>
                      </c:pt>
                      <c:pt idx="24">
                        <c:v>45292</c:v>
                      </c:pt>
                      <c:pt idx="25">
                        <c:v>45323</c:v>
                      </c:pt>
                      <c:pt idx="26">
                        <c:v>45352</c:v>
                      </c:pt>
                      <c:pt idx="27">
                        <c:v>45383</c:v>
                      </c:pt>
                      <c:pt idx="28">
                        <c:v>45413</c:v>
                      </c:pt>
                      <c:pt idx="29">
                        <c:v>45444</c:v>
                      </c:pt>
                      <c:pt idx="30">
                        <c:v>45474</c:v>
                      </c:pt>
                      <c:pt idx="31">
                        <c:v>45535</c:v>
                      </c:pt>
                      <c:pt idx="32">
                        <c:v>45565</c:v>
                      </c:pt>
                      <c:pt idx="33">
                        <c:v>45596</c:v>
                      </c:pt>
                      <c:pt idx="34">
                        <c:v>45626</c:v>
                      </c:pt>
                      <c:pt idx="35">
                        <c:v>45657</c:v>
                      </c:pt>
                      <c:pt idx="36">
                        <c:v>45688</c:v>
                      </c:pt>
                      <c:pt idx="37">
                        <c:v>45716</c:v>
                      </c:pt>
                      <c:pt idx="38">
                        <c:v>45747</c:v>
                      </c:pt>
                      <c:pt idx="39">
                        <c:v>45777</c:v>
                      </c:pt>
                      <c:pt idx="40">
                        <c:v>45808</c:v>
                      </c:pt>
                      <c:pt idx="41">
                        <c:v>45838</c:v>
                      </c:pt>
                      <c:pt idx="42">
                        <c:v>45869</c:v>
                      </c:pt>
                      <c:pt idx="43">
                        <c:v>45900</c:v>
                      </c:pt>
                      <c:pt idx="44">
                        <c:v>45930</c:v>
                      </c:pt>
                      <c:pt idx="45">
                        <c:v>45961</c:v>
                      </c:pt>
                      <c:pt idx="46">
                        <c:v>45991</c:v>
                      </c:pt>
                      <c:pt idx="47">
                        <c:v>46022</c:v>
                      </c:pt>
                      <c:pt idx="48">
                        <c:v>46053</c:v>
                      </c:pt>
                      <c:pt idx="49">
                        <c:v>46081</c:v>
                      </c:pt>
                      <c:pt idx="50">
                        <c:v>46112</c:v>
                      </c:pt>
                      <c:pt idx="51">
                        <c:v>46142</c:v>
                      </c:pt>
                      <c:pt idx="52">
                        <c:v>46173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'Rainfall - Rapsgate (daily)'!$BM$3:$BM$47</c15:sqref>
                        </c15:formulaRef>
                      </c:ext>
                    </c:extLst>
                    <c:numCache>
                      <c:formatCode>0.00</c:formatCode>
                      <c:ptCount val="45"/>
                      <c:pt idx="0">
                        <c:v>79.964499999999987</c:v>
                      </c:pt>
                      <c:pt idx="1">
                        <c:v>59.975500000000011</c:v>
                      </c:pt>
                      <c:pt idx="2">
                        <c:v>57.969750000000012</c:v>
                      </c:pt>
                      <c:pt idx="3">
                        <c:v>53.911249999999995</c:v>
                      </c:pt>
                      <c:pt idx="4">
                        <c:v>62.599250000000005</c:v>
                      </c:pt>
                      <c:pt idx="5">
                        <c:v>62.528157894736836</c:v>
                      </c:pt>
                      <c:pt idx="6">
                        <c:v>63.07641025641027</c:v>
                      </c:pt>
                      <c:pt idx="7">
                        <c:v>60.914615384615395</c:v>
                      </c:pt>
                      <c:pt idx="8">
                        <c:v>64.324871794871811</c:v>
                      </c:pt>
                      <c:pt idx="9">
                        <c:v>87.196666666666687</c:v>
                      </c:pt>
                      <c:pt idx="10">
                        <c:v>86.792750000000012</c:v>
                      </c:pt>
                      <c:pt idx="11">
                        <c:v>81.516486486486485</c:v>
                      </c:pt>
                      <c:pt idx="12">
                        <c:v>79.964499999999987</c:v>
                      </c:pt>
                      <c:pt idx="13">
                        <c:v>59.975500000000011</c:v>
                      </c:pt>
                      <c:pt idx="14">
                        <c:v>57.969750000000012</c:v>
                      </c:pt>
                      <c:pt idx="15">
                        <c:v>53.911249999999995</c:v>
                      </c:pt>
                      <c:pt idx="16">
                        <c:v>62.599250000000005</c:v>
                      </c:pt>
                      <c:pt idx="17">
                        <c:v>62.528157894736836</c:v>
                      </c:pt>
                      <c:pt idx="18">
                        <c:v>63.07641025641027</c:v>
                      </c:pt>
                      <c:pt idx="19">
                        <c:v>60.914615384615395</c:v>
                      </c:pt>
                      <c:pt idx="20">
                        <c:v>64.324871794871811</c:v>
                      </c:pt>
                      <c:pt idx="21">
                        <c:v>87.196666666666687</c:v>
                      </c:pt>
                      <c:pt idx="22">
                        <c:v>86.792750000000012</c:v>
                      </c:pt>
                      <c:pt idx="23">
                        <c:v>81.516486486486485</c:v>
                      </c:pt>
                      <c:pt idx="24">
                        <c:v>79.964499999999987</c:v>
                      </c:pt>
                      <c:pt idx="25">
                        <c:v>59.975500000000011</c:v>
                      </c:pt>
                      <c:pt idx="26">
                        <c:v>57.969750000000012</c:v>
                      </c:pt>
                      <c:pt idx="27">
                        <c:v>53.911249999999995</c:v>
                      </c:pt>
                      <c:pt idx="28">
                        <c:v>62.599250000000005</c:v>
                      </c:pt>
                      <c:pt idx="29">
                        <c:v>62.528157894736836</c:v>
                      </c:pt>
                      <c:pt idx="30">
                        <c:v>63.07641025641027</c:v>
                      </c:pt>
                      <c:pt idx="31">
                        <c:v>60.914615384615395</c:v>
                      </c:pt>
                      <c:pt idx="32">
                        <c:v>64.324871794871811</c:v>
                      </c:pt>
                      <c:pt idx="33">
                        <c:v>87.196666666666687</c:v>
                      </c:pt>
                      <c:pt idx="34">
                        <c:v>86.792750000000012</c:v>
                      </c:pt>
                      <c:pt idx="35">
                        <c:v>81.516486486486485</c:v>
                      </c:pt>
                      <c:pt idx="36">
                        <c:v>79.964499999999987</c:v>
                      </c:pt>
                      <c:pt idx="37">
                        <c:v>59.975500000000011</c:v>
                      </c:pt>
                      <c:pt idx="38">
                        <c:v>57.969750000000012</c:v>
                      </c:pt>
                      <c:pt idx="39">
                        <c:v>53.911249999999995</c:v>
                      </c:pt>
                      <c:pt idx="40">
                        <c:v>62.599250000000005</c:v>
                      </c:pt>
                      <c:pt idx="41">
                        <c:v>62.528157894736836</c:v>
                      </c:pt>
                      <c:pt idx="42">
                        <c:v>63.07641025641027</c:v>
                      </c:pt>
                      <c:pt idx="43">
                        <c:v>60.914615384615395</c:v>
                      </c:pt>
                      <c:pt idx="44">
                        <c:v>64.324871794871811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2-9C41-4351-BC1F-709E3473AE18}"/>
                  </c:ext>
                </c:extLst>
              </c15:ser>
            </c15:filteredLineSeries>
          </c:ext>
        </c:extLst>
      </c:lineChart>
      <c:dateAx>
        <c:axId val="417258416"/>
        <c:scaling>
          <c:orientation val="minMax"/>
          <c:max val="46174"/>
          <c:min val="45505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17261776"/>
        <c:crosses val="autoZero"/>
        <c:auto val="1"/>
        <c:lblOffset val="100"/>
        <c:baseTimeUnit val="months"/>
        <c:majorUnit val="1"/>
        <c:majorTimeUnit val="months"/>
      </c:dateAx>
      <c:valAx>
        <c:axId val="417261776"/>
        <c:scaling>
          <c:orientation val="minMax"/>
          <c:max val="25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400" b="1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Monthly Rainfall (mm)</a:t>
                </a:r>
              </a:p>
            </c:rich>
          </c:tx>
          <c:layout>
            <c:manualLayout>
              <c:xMode val="edge"/>
              <c:yMode val="edge"/>
              <c:x val="8.280386622554875E-2"/>
              <c:y val="0.2813966242525555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1725841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106FF1-7F44-441D-B14C-71B28B82C259}" type="datetimeFigureOut">
              <a:rPr lang="en-GB" smtClean="0"/>
              <a:t>07/06/2026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0C8A70-CF4C-4F22-940D-5A909F8AE0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9448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0C8A70-CF4C-4F22-940D-5A909F8AE09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05846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r>
              <a:rPr lang="en-GB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2024 = Wettest calendar year in 42 year record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2023/24 = Wettest water year on record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en-GB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2025 = 14</a:t>
            </a:r>
            <a:r>
              <a:rPr lang="en-GB" sz="800" b="0" i="0" baseline="3000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th</a:t>
            </a:r>
            <a:r>
              <a:rPr lang="en-GB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wettest in on record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en-GB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2024/25 = 15</a:t>
            </a:r>
            <a:r>
              <a:rPr lang="en-GB" sz="800" b="0" i="0" baseline="3000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th</a:t>
            </a:r>
            <a:r>
              <a:rPr lang="en-GB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wettest in on record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en-GB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2023/24 Autumn/Winter = 2</a:t>
            </a:r>
            <a:r>
              <a:rPr lang="en-GB" sz="800" b="0" i="0" baseline="3000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nd</a:t>
            </a:r>
            <a:r>
              <a:rPr lang="en-GB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wettest on record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en-GB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2024/25 Autumn/Winter = 6th wettest on record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en-GB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2025/26 Autumn/Winter = Wettest on record</a:t>
            </a:r>
          </a:p>
          <a:p>
            <a:pPr algn="l">
              <a:buFont typeface="Arial" panose="020B0604020202020204" pitchFamily="34" charset="0"/>
              <a:buNone/>
            </a:pPr>
            <a:endParaRPr lang="en-GB" sz="800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0C8A70-CF4C-4F22-940D-5A909F8AE098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23206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E678E9-9E2F-244A-2BCB-B4985E89B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C676D6-D20B-6173-DED2-7B60BA035A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B6B654-F740-9FB6-7022-22C5A2E146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en-GB" sz="800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32EEC6-42A6-D578-490B-70C7A388A1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0C8A70-CF4C-4F22-940D-5A909F8AE098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981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1C89D4-A2F8-464B-C3CA-44D9060F0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A58FE1-A1A5-C5AD-07B7-A3D7FA0B0E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ECC93C-F764-846B-F0B1-E59F593767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r>
              <a:rPr lang="en-GB" sz="7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Return Periods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en-GB" sz="7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End May 2026 flow has a return period of 1:35 years. 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en-GB" sz="7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In the 45 year flow record, the chance of this end May flow occurring is 73%.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en-GB" sz="7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It’s occurred twice; 2025 &amp; 2026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7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End May 2011 flow has a return period of 1:50 years.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7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In the 45 year flow record, the chance of this end May flow occurring is 60%.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7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Return period of 1:100 for annual minimum flow has a 36% chance of occurring in the 45 year flow record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7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This flow approximates to what occurred in 1995 and 2003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7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SMD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7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End May SMD was slightly greater in 2025 (57-68 mm), compared with 2026 (55 mm). Both well below the LTA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 sz="800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1801C1-5B97-D82B-91A0-22F17736FC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0C8A70-CF4C-4F22-940D-5A909F8AE098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81226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5FB61F-EC56-5FA6-2708-0FC7FABB87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CFDFAA-7103-789F-AF99-C9061FDDE7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6443A6-F657-351B-0C9F-F6CD1A291A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en-GB" sz="800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0C498D-E6A7-8B24-0126-F67E0CC269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0C8A70-CF4C-4F22-940D-5A909F8AE098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36978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32CFF2-37D4-A91A-A83C-66988D2DE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7969EB-1E0E-7252-9F66-7100213329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9FC4D1-28D9-7C73-06C4-F9FFE5DD9B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en-GB" sz="800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A9A83F-3F33-2307-C469-918DAF4F92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0C8A70-CF4C-4F22-940D-5A909F8AE098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38940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43D344-F147-3990-D7EF-49FDB53DF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7CE91F-3E48-D0A5-235B-A11C71BC01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9FCE4B-7A9E-E6E5-349E-28FE8674BC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en-GB" sz="800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5FA065-60C2-E169-2E8F-3A68F09A5A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0C8A70-CF4C-4F22-940D-5A909F8AE098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9593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E3B84-466C-AC6D-101F-7DCD605021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14449"/>
            <a:ext cx="9144000" cy="219551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EF927A-FAC5-E2CF-3AB2-090AD043C2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57D6CA-A3B1-DE6B-486B-18A84DAC2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08B66-9505-4632-B013-5084856226FE}" type="datetimeFigureOut">
              <a:rPr lang="en-GB" smtClean="0"/>
              <a:t>07/06/2026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EA6D44-C987-08ED-53A1-347C16B24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94ABA5-7D45-C165-0AE8-1979ED78B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035F-8576-4BD3-A5F7-C8A1E59851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1521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6D18B-B608-2375-663B-E29734C79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8584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7906D1-8678-5591-B605-151B894C29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1AD99-7B15-D0DC-1F3D-0E1F65CE8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08B66-9505-4632-B013-5084856226FE}" type="datetimeFigureOut">
              <a:rPr lang="en-GB" smtClean="0"/>
              <a:t>07/06/2026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E0B36D-82D9-330F-469A-BA718D01D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5E4FD-36B1-04E5-7C83-ACB9E6433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035F-8576-4BD3-A5F7-C8A1E59851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7281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A397C-A691-1937-7EC6-D214AEC73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75F4AA-9C9E-4ED2-D00F-C32EF69B18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28DAF3-B8D7-91DC-579E-31D9E5F4E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08B66-9505-4632-B013-5084856226FE}" type="datetimeFigureOut">
              <a:rPr lang="en-GB" smtClean="0"/>
              <a:t>07/06/2026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5A8DBD-0DE5-A96A-645F-7B6600F14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1BC573-20EC-013E-696C-EC96DF254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035F-8576-4BD3-A5F7-C8A1E59851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3095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E6A4A-827B-572C-43C1-D9EF7B6F4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C5546B-2089-EFC7-32D3-9CC2DF099C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F7E8E0-A9EE-D32F-1DFD-6348451C9C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D43646-720D-B57A-41CD-93EF5D99B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08B66-9505-4632-B013-5084856226FE}" type="datetimeFigureOut">
              <a:rPr lang="en-GB" smtClean="0"/>
              <a:t>07/06/2026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ABADE8-5D04-635D-E55D-96DF089E4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6B5E26-9667-FC97-98E3-C380F374E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035F-8576-4BD3-A5F7-C8A1E59851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0689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A5E58-8AAE-301E-A04C-F579C25F3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823913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124FA5-A098-E58D-F8CB-B9039510AC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F10BBA-11A8-8DC0-32D6-342AF20505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1F86D5-DBB5-AB4F-3181-CD8E929A26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A760FF-F108-B015-002E-4B7CA6A2A5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3943889-7E84-3E42-E8A3-00F2EBB1F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08B66-9505-4632-B013-5084856226FE}" type="datetimeFigureOut">
              <a:rPr lang="en-GB" smtClean="0"/>
              <a:t>07/06/2026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0909E3-9B80-BBDC-5C11-033C6D7A1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0CF0EB-D422-4D6C-305E-7AE83FFF8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035F-8576-4BD3-A5F7-C8A1E59851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460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CF76C-7F56-8E32-4B5A-0C7E6EA39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F34844-3DF2-1CC9-EF67-923E8B884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08B66-9505-4632-B013-5084856226FE}" type="datetimeFigureOut">
              <a:rPr lang="en-GB" smtClean="0"/>
              <a:t>07/06/2026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210A8A-C3EE-C7C0-0B86-5C53D788B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A4E787-1921-2CAD-FCE1-AEC75A1BD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035F-8576-4BD3-A5F7-C8A1E59851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5858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F4FE9E-ED89-D40D-C758-1846FE1E4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08B66-9505-4632-B013-5084856226FE}" type="datetimeFigureOut">
              <a:rPr lang="en-GB" smtClean="0"/>
              <a:t>07/06/2026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AA37B7-DD5C-599C-22CB-FDF56952F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FC0004-6F77-324C-C91B-65776DEAB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035F-8576-4BD3-A5F7-C8A1E59851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1097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ED5C7-F94F-9849-F7E8-70EF2BEE9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304924"/>
            <a:ext cx="3932237" cy="10953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6D47C5-415A-D52B-442E-903017A93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304925"/>
            <a:ext cx="6172200" cy="45561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56F555-3250-0770-4551-6B6C2837EE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00300"/>
            <a:ext cx="3932237" cy="34686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3367A6-3E64-714D-82E7-FE8A6B82F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08B66-9505-4632-B013-5084856226FE}" type="datetimeFigureOut">
              <a:rPr lang="en-GB" smtClean="0"/>
              <a:t>07/06/2026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240E47-811F-854C-956B-E04B114D2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183C70-7C69-3E8B-7A96-96752BADF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035F-8576-4BD3-A5F7-C8A1E59851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740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249AD-5F77-A6E3-C139-960405B78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276350"/>
            <a:ext cx="3932237" cy="109537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4EB1F0-84AC-F0AC-A7DF-AFEC110F72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276350"/>
            <a:ext cx="6172200" cy="45847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4D2859-544D-E018-BAA7-5682A876F2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71724"/>
            <a:ext cx="3932237" cy="349726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825807-CA2C-DB85-2049-6DF4B416A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08B66-9505-4632-B013-5084856226FE}" type="datetimeFigureOut">
              <a:rPr lang="en-GB" smtClean="0"/>
              <a:t>07/06/2026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1335FD-4C02-DAE2-FC0F-FB5896B5F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CC24A4-5A1D-0D26-D31C-392D13E84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035F-8576-4BD3-A5F7-C8A1E59851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0486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34BB9-68E9-2BE7-3466-F5971F713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E593BB-94C7-FF73-DCE8-5360917383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52C5F9-CDBD-4E05-9103-772F9C922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08B66-9505-4632-B013-5084856226FE}" type="datetimeFigureOut">
              <a:rPr lang="en-GB" smtClean="0"/>
              <a:t>07/06/2026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681DB7-4EF4-C597-89BB-3D9828F60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652F67-E06E-E5C6-3132-A965A850B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035F-8576-4BD3-A5F7-C8A1E59851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5882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647CE2-C515-325A-5823-537BA56675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CA2699-109E-C548-9E3C-D0292BF955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D30567-18D1-06C8-0E00-E5CC62A79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08B66-9505-4632-B013-5084856226FE}" type="datetimeFigureOut">
              <a:rPr lang="en-GB" smtClean="0"/>
              <a:t>07/06/2026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3E560D-9624-9E54-8CB1-385E15D6B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66F428-C47C-2031-C19D-910011C63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035F-8576-4BD3-A5F7-C8A1E59851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0875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7000">
              <a:srgbClr val="2103D7"/>
            </a:gs>
            <a:gs pos="18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29AB990-B601-7111-9BDC-628DC60DA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5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0C84B6-5236-DD1E-48C9-7808B92403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53978D-7E65-D988-27B1-1768189C89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08B66-9505-4632-B013-5084856226FE}" type="datetimeFigureOut">
              <a:rPr lang="en-GB" smtClean="0"/>
              <a:t>07/06/2026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6339C6-0508-8A3D-98B4-DB56C5601F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2A7FA0-DB5C-689D-8F40-8E94D3403F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77035F-8576-4BD3-A5F7-C8A1E59851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5453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s://twitter.com/GroundwaterMike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umstool.org.uk/welcome/friendsofgumstoolbrook@gmail.co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F6B8E-4625-6B65-EECD-1ABEA9808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000" b="0" i="0" dirty="0">
                <a:effectLst/>
                <a:latin typeface="Arial" panose="020B0604020202020204" pitchFamily="34" charset="0"/>
              </a:rPr>
              <a:t>Friends of the Gumstool Brook - Open Meeting</a:t>
            </a:r>
            <a:endParaRPr lang="en-GB" sz="3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80C995-57B3-0DFD-A002-D45E33746E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475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The dry spring of 2026: </a:t>
            </a:r>
          </a:p>
          <a:p>
            <a:pPr marL="0" indent="0">
              <a:buNone/>
            </a:pPr>
            <a:r>
              <a:rPr lang="en-GB" sz="36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What next?</a:t>
            </a:r>
            <a:endParaRPr lang="en-GB" sz="20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1701800" indent="0">
              <a:buNone/>
            </a:pPr>
            <a:endParaRPr lang="en-GB" sz="20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1701800" indent="0">
              <a:buNone/>
            </a:pPr>
            <a:r>
              <a:rPr lang="en-GB" sz="2000" dirty="0">
                <a:solidFill>
                  <a:srgbClr val="222222"/>
                </a:solidFill>
                <a:latin typeface="Arial" panose="020B0604020202020204" pitchFamily="34" charset="0"/>
              </a:rPr>
              <a:t>		</a:t>
            </a:r>
          </a:p>
          <a:p>
            <a:pPr marL="1701800" indent="0">
              <a:buNone/>
            </a:pPr>
            <a:endParaRPr lang="en-GB" sz="20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1701800" indent="0">
              <a:buNone/>
            </a:pPr>
            <a:r>
              <a:rPr lang="en-GB" sz="2000" dirty="0">
                <a:solidFill>
                  <a:srgbClr val="222222"/>
                </a:solidFill>
                <a:latin typeface="Arial" panose="020B0604020202020204" pitchFamily="34" charset="0"/>
              </a:rPr>
              <a:t>		</a:t>
            </a:r>
          </a:p>
          <a:p>
            <a:pPr marL="1701800" indent="0">
              <a:buNone/>
            </a:pPr>
            <a:r>
              <a:rPr lang="en-GB" sz="2000" dirty="0">
                <a:solidFill>
                  <a:srgbClr val="222222"/>
                </a:solidFill>
                <a:latin typeface="Arial" panose="020B0604020202020204" pitchFamily="34" charset="0"/>
              </a:rPr>
              <a:t>						          Open Meeting</a:t>
            </a:r>
          </a:p>
          <a:p>
            <a:pPr marL="1701800" indent="0">
              <a:spcBef>
                <a:spcPts val="600"/>
              </a:spcBef>
              <a:buNone/>
            </a:pPr>
            <a:r>
              <a:rPr lang="en-GB" sz="2000" dirty="0">
                <a:solidFill>
                  <a:srgbClr val="222222"/>
                </a:solidFill>
                <a:latin typeface="Arial" panose="020B0604020202020204" pitchFamily="34" charset="0"/>
              </a:rPr>
              <a:t>						          Corinium Museum</a:t>
            </a:r>
          </a:p>
          <a:p>
            <a:pPr marL="1701800" indent="0">
              <a:spcBef>
                <a:spcPts val="600"/>
              </a:spcBef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						          8</a:t>
            </a:r>
            <a:r>
              <a:rPr lang="en-GB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June 2026</a:t>
            </a:r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</a:rPr>
              <a:t>	</a:t>
            </a:r>
            <a:endParaRPr lang="en-GB" sz="1800" dirty="0"/>
          </a:p>
        </p:txBody>
      </p:sp>
      <p:pic>
        <p:nvPicPr>
          <p:cNvPr id="19" name="Picture 18" descr="A person lying on the ground&#10;&#10;Description automatically generated with medium confidence">
            <a:extLst>
              <a:ext uri="{FF2B5EF4-FFF2-40B4-BE49-F238E27FC236}">
                <a16:creationId xmlns:a16="http://schemas.microsoft.com/office/drawing/2014/main" id="{82E1B12F-47CD-00E5-8FFD-F1D0A618497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62" r="-2" b="20919"/>
          <a:stretch/>
        </p:blipFill>
        <p:spPr>
          <a:xfrm>
            <a:off x="4825" y="4007260"/>
            <a:ext cx="3155071" cy="2850749"/>
          </a:xfrm>
          <a:custGeom>
            <a:avLst/>
            <a:gdLst/>
            <a:ahLst/>
            <a:cxnLst/>
            <a:rect l="l" t="t" r="r" b="b"/>
            <a:pathLst>
              <a:path w="3155071" h="2850749">
                <a:moveTo>
                  <a:pt x="1358746" y="0"/>
                </a:moveTo>
                <a:cubicBezTo>
                  <a:pt x="2350829" y="0"/>
                  <a:pt x="3155071" y="804242"/>
                  <a:pt x="3155071" y="1796325"/>
                </a:cubicBezTo>
                <a:cubicBezTo>
                  <a:pt x="3155071" y="2168356"/>
                  <a:pt x="3041975" y="2513972"/>
                  <a:pt x="2848287" y="2800668"/>
                </a:cubicBezTo>
                <a:lnTo>
                  <a:pt x="2810837" y="2850749"/>
                </a:lnTo>
                <a:lnTo>
                  <a:pt x="0" y="2850749"/>
                </a:lnTo>
                <a:lnTo>
                  <a:pt x="0" y="623564"/>
                </a:lnTo>
                <a:lnTo>
                  <a:pt x="88552" y="526132"/>
                </a:lnTo>
                <a:cubicBezTo>
                  <a:pt x="413623" y="201061"/>
                  <a:pt x="862705" y="0"/>
                  <a:pt x="1358746" y="0"/>
                </a:cubicBezTo>
                <a:close/>
              </a:path>
            </a:pathLst>
          </a:cu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A78ED6-541C-0FD8-A596-8FD2567E7C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0023" y="4803379"/>
            <a:ext cx="349817" cy="320436"/>
          </a:xfrm>
          <a:prstGeom prst="rect">
            <a:avLst/>
          </a:prstGeo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17EC85E-AFEC-C2FF-C440-3AB7B5332D40}"/>
              </a:ext>
            </a:extLst>
          </p:cNvPr>
          <p:cNvSpPr txBox="1"/>
          <p:nvPr/>
        </p:nvSpPr>
        <p:spPr>
          <a:xfrm>
            <a:off x="-42040" y="4511743"/>
            <a:ext cx="334229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  <a:tabLst>
                <a:tab pos="1974850" algn="l"/>
              </a:tabLst>
            </a:pPr>
            <a:r>
              <a:rPr lang="en-GB" sz="1750" dirty="0">
                <a:solidFill>
                  <a:schemeClr val="bg1"/>
                </a:solidFill>
                <a:latin typeface="Arial" panose="020B0604020202020204" pitchFamily="34" charset="0"/>
              </a:rPr>
              <a:t>Dr Mike Jones</a:t>
            </a:r>
          </a:p>
          <a:p>
            <a:pPr marL="0" indent="0">
              <a:buNone/>
              <a:tabLst>
                <a:tab pos="1974850" algn="l"/>
              </a:tabLst>
            </a:pPr>
            <a:r>
              <a:rPr lang="en-GB" sz="17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@GroundwaterMike</a:t>
            </a:r>
            <a:r>
              <a:rPr lang="en-GB" sz="17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  <a:tabLst>
                <a:tab pos="1974850" algn="l"/>
              </a:tabLst>
            </a:pPr>
            <a:r>
              <a:rPr lang="en-GB" sz="17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Friends of the Gumstool Brook</a:t>
            </a:r>
          </a:p>
        </p:txBody>
      </p:sp>
      <p:pic>
        <p:nvPicPr>
          <p:cNvPr id="5" name="Picture 4" descr="A blue and white logo&#10;&#10;AI-generated content may be incorrect.">
            <a:extLst>
              <a:ext uri="{FF2B5EF4-FFF2-40B4-BE49-F238E27FC236}">
                <a16:creationId xmlns:a16="http://schemas.microsoft.com/office/drawing/2014/main" id="{FE9E55C2-1005-0412-2476-DACC1CB721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6009" y="4511743"/>
            <a:ext cx="3238666" cy="139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60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81743BF2-2B47-4605-9094-EF1C90075F1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476125"/>
              </p:ext>
            </p:extLst>
          </p:nvPr>
        </p:nvGraphicFramePr>
        <p:xfrm>
          <a:off x="-789756" y="1738401"/>
          <a:ext cx="9792393" cy="49286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3BD6766-BD04-0B7E-3DED-F8F6BA3D5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>
                <a:latin typeface="Arial" panose="020B0604020202020204" pitchFamily="34" charset="0"/>
              </a:rPr>
              <a:t>Rainfall in the Churn catchment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82E20AE-2D88-F007-97E0-1BFCA0044F0C}"/>
              </a:ext>
            </a:extLst>
          </p:cNvPr>
          <p:cNvGrpSpPr/>
          <p:nvPr/>
        </p:nvGrpSpPr>
        <p:grpSpPr>
          <a:xfrm>
            <a:off x="1092514" y="1984451"/>
            <a:ext cx="1801412" cy="743453"/>
            <a:chOff x="1846132" y="1678194"/>
            <a:chExt cx="2122965" cy="743453"/>
          </a:xfrm>
        </p:grpSpPr>
        <p:sp>
          <p:nvSpPr>
            <p:cNvPr id="15" name="Left Brace 14">
              <a:extLst>
                <a:ext uri="{FF2B5EF4-FFF2-40B4-BE49-F238E27FC236}">
                  <a16:creationId xmlns:a16="http://schemas.microsoft.com/office/drawing/2014/main" id="{A59CB052-191D-E429-7D77-0713F73AD6AA}"/>
                </a:ext>
              </a:extLst>
            </p:cNvPr>
            <p:cNvSpPr/>
            <p:nvPr/>
          </p:nvSpPr>
          <p:spPr>
            <a:xfrm rot="5400000">
              <a:off x="2723103" y="1175652"/>
              <a:ext cx="369024" cy="2122965"/>
            </a:xfrm>
            <a:prstGeom prst="leftBrac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BD3C798-0D24-5688-A6BD-FF8B42AB60B6}"/>
                </a:ext>
              </a:extLst>
            </p:cNvPr>
            <p:cNvSpPr txBox="1"/>
            <p:nvPr/>
          </p:nvSpPr>
          <p:spPr>
            <a:xfrm>
              <a:off x="1979532" y="1678194"/>
              <a:ext cx="18287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Above average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C8064F4-7142-0B15-892A-9F5D3A2D1FE9}"/>
              </a:ext>
            </a:extLst>
          </p:cNvPr>
          <p:cNvGrpSpPr/>
          <p:nvPr/>
        </p:nvGrpSpPr>
        <p:grpSpPr>
          <a:xfrm>
            <a:off x="3003384" y="3217269"/>
            <a:ext cx="1659051" cy="743453"/>
            <a:chOff x="1846132" y="1678194"/>
            <a:chExt cx="2122965" cy="743453"/>
          </a:xfrm>
        </p:grpSpPr>
        <p:sp>
          <p:nvSpPr>
            <p:cNvPr id="20" name="Left Brace 19">
              <a:extLst>
                <a:ext uri="{FF2B5EF4-FFF2-40B4-BE49-F238E27FC236}">
                  <a16:creationId xmlns:a16="http://schemas.microsoft.com/office/drawing/2014/main" id="{1E2CB337-5C24-D299-B789-6815F3623078}"/>
                </a:ext>
              </a:extLst>
            </p:cNvPr>
            <p:cNvSpPr/>
            <p:nvPr/>
          </p:nvSpPr>
          <p:spPr>
            <a:xfrm rot="5400000">
              <a:off x="2723103" y="1175652"/>
              <a:ext cx="369024" cy="2122965"/>
            </a:xfrm>
            <a:prstGeom prst="leftBrac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8BABA5D-318E-67E2-9697-860FC5664517}"/>
                </a:ext>
              </a:extLst>
            </p:cNvPr>
            <p:cNvSpPr txBox="1"/>
            <p:nvPr/>
          </p:nvSpPr>
          <p:spPr>
            <a:xfrm>
              <a:off x="1979532" y="1678194"/>
              <a:ext cx="18287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Below average</a:t>
              </a:r>
            </a:p>
          </p:txBody>
        </p:sp>
      </p:grp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F061E57D-F1DA-04F1-810F-135898C3C0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07086" y="1730236"/>
            <a:ext cx="4464822" cy="4928092"/>
          </a:xfrm>
        </p:spPr>
        <p:txBody>
          <a:bodyPr>
            <a:noAutofit/>
          </a:bodyPr>
          <a:lstStyle/>
          <a:p>
            <a:r>
              <a:rPr lang="en-GB" sz="16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Churn rainfall in 2025 was ~870 mm, around average, combining a wet Autumn/Winter with the 3</a:t>
            </a:r>
            <a:r>
              <a:rPr lang="en-GB" sz="1600" baseline="300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GB" sz="16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driest Spring/Summer on record</a:t>
            </a:r>
          </a:p>
          <a:p>
            <a:r>
              <a:rPr lang="en-GB" sz="16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Above average rainfall continued from September 2025 to February 2026, resulting in the wettest Autumn/Winter on record</a:t>
            </a:r>
          </a:p>
          <a:p>
            <a:r>
              <a:rPr lang="en-GB" sz="16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pattern of wet Autumn/Winter followed by a dry Spring is being repeated with below average Spring rainfall in 2026</a:t>
            </a:r>
          </a:p>
          <a:p>
            <a:r>
              <a:rPr lang="en-GB" sz="16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Summer weather can we expect? </a:t>
            </a:r>
          </a:p>
          <a:p>
            <a:r>
              <a:rPr lang="en-GB" sz="16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 Office UK-wide outlook for June to August suggests near average rainfall is most likely with a higher than normal chance of hot weather</a:t>
            </a:r>
          </a:p>
          <a:p>
            <a:r>
              <a:rPr lang="en-GB" sz="16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Temporary Use Ban was in place from July to November 2025, but no suggestion yet of one being needed in 2026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FF97B9B-FF2D-314A-0BE4-225636FF15AA}"/>
              </a:ext>
            </a:extLst>
          </p:cNvPr>
          <p:cNvGrpSpPr/>
          <p:nvPr/>
        </p:nvGrpSpPr>
        <p:grpSpPr>
          <a:xfrm>
            <a:off x="4741745" y="1996177"/>
            <a:ext cx="1801412" cy="743453"/>
            <a:chOff x="1846132" y="1678194"/>
            <a:chExt cx="2122965" cy="743453"/>
          </a:xfrm>
        </p:grpSpPr>
        <p:sp>
          <p:nvSpPr>
            <p:cNvPr id="5" name="Left Brace 4">
              <a:extLst>
                <a:ext uri="{FF2B5EF4-FFF2-40B4-BE49-F238E27FC236}">
                  <a16:creationId xmlns:a16="http://schemas.microsoft.com/office/drawing/2014/main" id="{6CC5F3EC-7CD9-43BD-9FFB-EE2A6A94AA53}"/>
                </a:ext>
              </a:extLst>
            </p:cNvPr>
            <p:cNvSpPr/>
            <p:nvPr/>
          </p:nvSpPr>
          <p:spPr>
            <a:xfrm rot="5400000">
              <a:off x="2723103" y="1175652"/>
              <a:ext cx="369024" cy="2122965"/>
            </a:xfrm>
            <a:prstGeom prst="leftBrac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6C4127C-E116-60F2-0B32-BF5C0EAAD853}"/>
                </a:ext>
              </a:extLst>
            </p:cNvPr>
            <p:cNvSpPr txBox="1"/>
            <p:nvPr/>
          </p:nvSpPr>
          <p:spPr>
            <a:xfrm>
              <a:off x="1979532" y="1678194"/>
              <a:ext cx="18287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Above average</a:t>
              </a:r>
            </a:p>
          </p:txBody>
        </p:sp>
      </p:grpSp>
      <p:sp>
        <p:nvSpPr>
          <p:cNvPr id="7" name="Oval 6">
            <a:extLst>
              <a:ext uri="{FF2B5EF4-FFF2-40B4-BE49-F238E27FC236}">
                <a16:creationId xmlns:a16="http://schemas.microsoft.com/office/drawing/2014/main" id="{EC0FE632-8016-082D-B17F-7F2B1621A993}"/>
              </a:ext>
            </a:extLst>
          </p:cNvPr>
          <p:cNvSpPr/>
          <p:nvPr/>
        </p:nvSpPr>
        <p:spPr>
          <a:xfrm>
            <a:off x="6543156" y="4572000"/>
            <a:ext cx="977783" cy="2103193"/>
          </a:xfrm>
          <a:prstGeom prst="ellipse">
            <a:avLst/>
          </a:prstGeom>
          <a:noFill/>
          <a:ln w="1905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4348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uiExpand="1" build="p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243309-B7EB-1AB6-E8D6-71B0DB9A3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16AEB-C67A-366C-27FD-1C166C891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>
                <a:latin typeface="Arial" panose="020B0604020202020204" pitchFamily="34" charset="0"/>
              </a:rPr>
              <a:t>Groundwater &amp; River Churn response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AF0E106-995D-E454-A572-156894E594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61196" y="1698141"/>
            <a:ext cx="3550424" cy="5159859"/>
          </a:xfrm>
        </p:spPr>
        <p:txBody>
          <a:bodyPr>
            <a:normAutofit/>
          </a:bodyPr>
          <a:lstStyle/>
          <a:p>
            <a:r>
              <a:rPr lang="en-GB" sz="16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Periods of exceptionally high groundwater levels in 2025/26 Autumn/Winter</a:t>
            </a:r>
          </a:p>
          <a:p>
            <a:r>
              <a:rPr lang="en-GB" sz="16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Below average Spring rainfall caused levels to fall but remain normal so far</a:t>
            </a:r>
          </a:p>
          <a:p>
            <a:r>
              <a:rPr lang="en-GB" sz="16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 May 2026 groundwater levels in the limestone and gravel aquifers are slightly higher compared with 2025</a:t>
            </a:r>
          </a:p>
          <a:p>
            <a:r>
              <a:rPr lang="en-GB" sz="16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groundwater flow out of aquifers supporting river flow, the pattern of River Churn flow is similar to groundwater levels</a:t>
            </a:r>
          </a:p>
          <a:p>
            <a:r>
              <a:rPr lang="en-GB" sz="16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River flow is exceptionally low for the time of year, similar to 2025</a:t>
            </a:r>
          </a:p>
          <a:p>
            <a:r>
              <a:rPr lang="en-GB" sz="16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a result, groundwater pumping at Baunton for public water supply has stopped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31F88A9-B0EF-1400-8042-D5152BEBE8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80" y="1805920"/>
            <a:ext cx="8440328" cy="4686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239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44D252-68C6-62F5-DF2C-CF61F23CBE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55066-7960-C056-9C0F-EDA2495B0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>
                <a:latin typeface="Arial" panose="020B0604020202020204" pitchFamily="34" charset="0"/>
              </a:rPr>
              <a:t>How low are river flows in the Churn this Spring?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2711139-5FF7-C729-5CF9-985B99CF1B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62464" y="1343133"/>
            <a:ext cx="3225805" cy="54234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6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 flow years from 21</a:t>
            </a:r>
            <a:r>
              <a:rPr lang="en-GB" sz="1600" baseline="300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GB" sz="16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century illustrate variability in flows:</a:t>
            </a:r>
          </a:p>
          <a:p>
            <a:r>
              <a:rPr lang="en-GB" sz="16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2020: below normal</a:t>
            </a:r>
          </a:p>
          <a:p>
            <a:r>
              <a:rPr lang="en-GB" sz="16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2022: notably low </a:t>
            </a:r>
          </a:p>
          <a:p>
            <a:r>
              <a:rPr lang="en-GB" sz="16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 &amp; 2026: exceptionally low 3</a:t>
            </a:r>
            <a:r>
              <a:rPr lang="en-GB" sz="1600" baseline="300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GB" sz="16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2</a:t>
            </a:r>
            <a:r>
              <a:rPr lang="en-GB" sz="1600" baseline="300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GB" sz="16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lowest </a:t>
            </a:r>
            <a:r>
              <a:rPr lang="en-GB" sz="160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record</a:t>
            </a:r>
            <a:endParaRPr lang="en-GB" sz="1600" dirty="0">
              <a:solidFill>
                <a:srgbClr val="22222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2011: exceptionally low with lowest Spring flows on record</a:t>
            </a:r>
          </a:p>
          <a:p>
            <a:pPr marL="0" indent="0">
              <a:buNone/>
            </a:pPr>
            <a:r>
              <a:rPr lang="en-GB" sz="16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Considering subsequent Summer/Autumn flows:</a:t>
            </a:r>
          </a:p>
          <a:p>
            <a:r>
              <a:rPr lang="en-GB" sz="16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2003: below normal in Spring, but in September the Churn dried up north of Cirencester</a:t>
            </a:r>
          </a:p>
          <a:p>
            <a:r>
              <a:rPr lang="en-GB" sz="16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2025: exceptionally low in Spring, but below normal from mid-Summer</a:t>
            </a:r>
          </a:p>
          <a:p>
            <a:pPr marL="0" indent="0">
              <a:buNone/>
            </a:pPr>
            <a:r>
              <a:rPr lang="en-GB" sz="16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Forecasting Summer/Autumn low flows is not simple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5069FAC-77F7-B213-B9D9-2958402190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98141"/>
            <a:ext cx="9050256" cy="419464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5929C53-13E2-BCB8-515F-1B4FA6415209}"/>
              </a:ext>
            </a:extLst>
          </p:cNvPr>
          <p:cNvSpPr txBox="1"/>
          <p:nvPr/>
        </p:nvSpPr>
        <p:spPr>
          <a:xfrm>
            <a:off x="2079813" y="5127585"/>
            <a:ext cx="23451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Colour bandings defined to be consistent with EA approach</a:t>
            </a:r>
            <a:endParaRPr lang="en-GB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303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CBAED-3313-FCAA-CC3F-C28638EE3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18418-7B74-36C0-3FFF-EBABCCB40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>
                <a:latin typeface="Arial" panose="020B0604020202020204" pitchFamily="34" charset="0"/>
              </a:rPr>
              <a:t>Water environment impacts – Daglingworth Stream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51A3BE-2326-F038-6485-F25924CC54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4874" y="1401932"/>
            <a:ext cx="5191126" cy="4869780"/>
          </a:xfrm>
        </p:spPr>
        <p:txBody>
          <a:bodyPr>
            <a:normAutofit/>
          </a:bodyPr>
          <a:lstStyle/>
          <a:p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Daglingworth Stream headwaters flow continuously in Duntisbourne Abbots, but the stream dries up regularly in its lower reaches</a:t>
            </a:r>
          </a:p>
          <a:p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the end of May 2026, the stream stopped flowing upstream of Daglingworth Place, just over 2 km upstream of Cirencester</a:t>
            </a:r>
          </a:p>
          <a:p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end October 2025, ~4 km of the stream was dry, extending upstream to Daglingworth; the longest length of dry stream recorded by FoGB </a:t>
            </a:r>
          </a:p>
          <a:p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much more of the Daglingworth Stream could dry up this Summer and Autumn?</a:t>
            </a:r>
          </a:p>
          <a:p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will depend largely on how much further groundwater levels fall and when Autumn rainfall causes levels to rise again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6A64F5-39DF-5901-AE17-51CED4289BE1}"/>
              </a:ext>
            </a:extLst>
          </p:cNvPr>
          <p:cNvSpPr txBox="1"/>
          <p:nvPr/>
        </p:nvSpPr>
        <p:spPr>
          <a:xfrm>
            <a:off x="9073375" y="3886054"/>
            <a:ext cx="14803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August 2022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34EA44-97CB-C7E4-DBFB-835DB200C502}"/>
              </a:ext>
            </a:extLst>
          </p:cNvPr>
          <p:cNvSpPr txBox="1"/>
          <p:nvPr/>
        </p:nvSpPr>
        <p:spPr>
          <a:xfrm>
            <a:off x="9989993" y="1409215"/>
            <a:ext cx="198293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Barton Mill Pound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37C5B63-7512-3CB1-188E-99879AC9F2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0633" y="1240562"/>
            <a:ext cx="6021367" cy="5617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35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C89331-6DA8-E6D5-798D-B90704939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6C52A-AD0E-6402-D6D9-AA1224E7B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683" y="365126"/>
            <a:ext cx="11353801" cy="678584"/>
          </a:xfrm>
        </p:spPr>
        <p:txBody>
          <a:bodyPr>
            <a:noAutofit/>
          </a:bodyPr>
          <a:lstStyle/>
          <a:p>
            <a:r>
              <a:rPr lang="en-GB" sz="3600" dirty="0">
                <a:latin typeface="Arial" panose="020B0604020202020204" pitchFamily="34" charset="0"/>
              </a:rPr>
              <a:t>Water environment impacts – Churn &amp; Gumstool Brook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B583E-1048-8EED-310D-0E44A5E6A3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4874" y="1413284"/>
            <a:ext cx="5191126" cy="4826149"/>
          </a:xfrm>
        </p:spPr>
        <p:txBody>
          <a:bodyPr>
            <a:normAutofit/>
          </a:bodyPr>
          <a:lstStyle/>
          <a:p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the end of May, flow through Barton Mill Pound &amp; Gumstool Brook was very low</a:t>
            </a:r>
          </a:p>
          <a:p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Dense vegetation in the Gumstool Brook channel, encouraged by hot weather</a:t>
            </a:r>
          </a:p>
          <a:p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Eastern branch of the Churn at New Mills had low, shallow flows with its bed partly dried up</a:t>
            </a:r>
          </a:p>
          <a:p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Groundwater levels are below river bed level, so river water may leak into the gravel aquifer </a:t>
            </a:r>
          </a:p>
          <a:p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could happen this Summer and Autumn?</a:t>
            </a:r>
          </a:p>
          <a:p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uncommon for Barton Mill Pound &amp; Gumstool Brook to have low flow, ponded water &amp; dry sections, as in summer 2025</a:t>
            </a:r>
          </a:p>
          <a:p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Eastern Churn was largely dry with ponded water in August &amp; Sept 2025, despite the total Churn flow being below normal and not exceptionally low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6D50DC-23AC-0AB6-24A8-5DE393953EA3}"/>
              </a:ext>
            </a:extLst>
          </p:cNvPr>
          <p:cNvSpPr txBox="1"/>
          <p:nvPr/>
        </p:nvSpPr>
        <p:spPr>
          <a:xfrm>
            <a:off x="9073375" y="3886054"/>
            <a:ext cx="14803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August 2022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195C84-A3B0-1312-6FE3-601F2C3E632B}"/>
              </a:ext>
            </a:extLst>
          </p:cNvPr>
          <p:cNvSpPr txBox="1"/>
          <p:nvPr/>
        </p:nvSpPr>
        <p:spPr>
          <a:xfrm>
            <a:off x="9989993" y="1409215"/>
            <a:ext cx="198293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Barton Mill Pound</a:t>
            </a:r>
          </a:p>
        </p:txBody>
      </p:sp>
      <p:pic>
        <p:nvPicPr>
          <p:cNvPr id="8" name="Picture 7" descr="A map of a city&#10;&#10;AI-generated content may be incorrect.">
            <a:extLst>
              <a:ext uri="{FF2B5EF4-FFF2-40B4-BE49-F238E27FC236}">
                <a16:creationId xmlns:a16="http://schemas.microsoft.com/office/drawing/2014/main" id="{D55E9447-B565-DF33-5BC6-3C1C0F124D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1391" y="1261105"/>
            <a:ext cx="6050609" cy="5588452"/>
          </a:xfrm>
          <a:prstGeom prst="rect">
            <a:avLst/>
          </a:pr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78BEDE2E-1514-9AB1-8525-0BF20DD5CFAB}"/>
              </a:ext>
            </a:extLst>
          </p:cNvPr>
          <p:cNvGrpSpPr/>
          <p:nvPr/>
        </p:nvGrpSpPr>
        <p:grpSpPr>
          <a:xfrm>
            <a:off x="6304178" y="893689"/>
            <a:ext cx="5199477" cy="4602009"/>
            <a:chOff x="6304178" y="893689"/>
            <a:chExt cx="5199477" cy="460200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19D698A-18E1-A476-469A-BC1AEA1FF4E3}"/>
                </a:ext>
              </a:extLst>
            </p:cNvPr>
            <p:cNvSpPr txBox="1"/>
            <p:nvPr/>
          </p:nvSpPr>
          <p:spPr>
            <a:xfrm rot="20852371">
              <a:off x="8625764" y="3184472"/>
              <a:ext cx="1310074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1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Gumstool Brook</a:t>
              </a:r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0AA1F02C-3C9E-9256-67CE-5E1C5BD79D19}"/>
                </a:ext>
              </a:extLst>
            </p:cNvPr>
            <p:cNvGrpSpPr/>
            <p:nvPr/>
          </p:nvGrpSpPr>
          <p:grpSpPr>
            <a:xfrm>
              <a:off x="6304178" y="893689"/>
              <a:ext cx="5199477" cy="4602009"/>
              <a:chOff x="6304178" y="893689"/>
              <a:chExt cx="5199477" cy="4602009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A0DFB40-4C24-0110-4259-26055410DCA1}"/>
                  </a:ext>
                </a:extLst>
              </p:cNvPr>
              <p:cNvSpPr txBox="1"/>
              <p:nvPr/>
            </p:nvSpPr>
            <p:spPr>
              <a:xfrm rot="17878129">
                <a:off x="6069829" y="1599427"/>
                <a:ext cx="1673085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11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Barton Mill Pound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0ED1E34-09DA-3AC6-B667-E1C7BFF9F724}"/>
                  </a:ext>
                </a:extLst>
              </p:cNvPr>
              <p:cNvSpPr txBox="1"/>
              <p:nvPr/>
            </p:nvSpPr>
            <p:spPr>
              <a:xfrm rot="2657342">
                <a:off x="6304178" y="3044951"/>
                <a:ext cx="1310074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11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Gumstool Brook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6273300-DB0D-C3E4-7FE8-2E9BB388DE1D}"/>
                  </a:ext>
                </a:extLst>
              </p:cNvPr>
              <p:cNvSpPr txBox="1"/>
              <p:nvPr/>
            </p:nvSpPr>
            <p:spPr>
              <a:xfrm rot="20082753">
                <a:off x="7144190" y="2484927"/>
                <a:ext cx="1395745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11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Balancing Stream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05A31C0-6757-DE34-91DF-159963B97366}"/>
                  </a:ext>
                </a:extLst>
              </p:cNvPr>
              <p:cNvSpPr txBox="1"/>
              <p:nvPr/>
            </p:nvSpPr>
            <p:spPr>
              <a:xfrm rot="3293529">
                <a:off x="10556761" y="4548804"/>
                <a:ext cx="1632178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11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Churn – East Branch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0F5BBDE4-AC5E-E8E4-7B51-5630E406DA28}"/>
                  </a:ext>
                </a:extLst>
              </p:cNvPr>
              <p:cNvSpPr txBox="1"/>
              <p:nvPr/>
            </p:nvSpPr>
            <p:spPr>
              <a:xfrm rot="3368168">
                <a:off x="9737611" y="4548804"/>
                <a:ext cx="1632178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11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Churn – West Branch</a:t>
                </a:r>
              </a:p>
            </p:txBody>
          </p:sp>
        </p:grpSp>
      </p:grpSp>
      <p:sp>
        <p:nvSpPr>
          <p:cNvPr id="42" name="Free-form: Shape 41">
            <a:extLst>
              <a:ext uri="{FF2B5EF4-FFF2-40B4-BE49-F238E27FC236}">
                <a16:creationId xmlns:a16="http://schemas.microsoft.com/office/drawing/2014/main" id="{609811E7-2D0B-1AD4-5502-11D3350C9C43}"/>
              </a:ext>
            </a:extLst>
          </p:cNvPr>
          <p:cNvSpPr/>
          <p:nvPr/>
        </p:nvSpPr>
        <p:spPr>
          <a:xfrm>
            <a:off x="6671439" y="1488999"/>
            <a:ext cx="648763" cy="1103125"/>
          </a:xfrm>
          <a:custGeom>
            <a:avLst/>
            <a:gdLst>
              <a:gd name="csX0" fmla="*/ 584351 w 584351"/>
              <a:gd name="csY0" fmla="*/ 0 h 1169382"/>
              <a:gd name="csX1" fmla="*/ 382050 w 584351"/>
              <a:gd name="csY1" fmla="*/ 178025 h 1169382"/>
              <a:gd name="csX2" fmla="*/ 204026 w 584351"/>
              <a:gd name="csY2" fmla="*/ 566443 h 1169382"/>
              <a:gd name="csX3" fmla="*/ 17909 w 584351"/>
              <a:gd name="csY3" fmla="*/ 1108609 h 1169382"/>
              <a:gd name="csX4" fmla="*/ 17909 w 584351"/>
              <a:gd name="csY4" fmla="*/ 1132885 h 1169382"/>
              <a:gd name="csX0" fmla="*/ 584351 w 584351"/>
              <a:gd name="csY0" fmla="*/ 0 h 1169382"/>
              <a:gd name="csX1" fmla="*/ 382050 w 584351"/>
              <a:gd name="csY1" fmla="*/ 178025 h 1169382"/>
              <a:gd name="csX2" fmla="*/ 304994 w 584351"/>
              <a:gd name="csY2" fmla="*/ 350259 h 1169382"/>
              <a:gd name="csX3" fmla="*/ 204026 w 584351"/>
              <a:gd name="csY3" fmla="*/ 566443 h 1169382"/>
              <a:gd name="csX4" fmla="*/ 17909 w 584351"/>
              <a:gd name="csY4" fmla="*/ 1108609 h 1169382"/>
              <a:gd name="csX5" fmla="*/ 17909 w 584351"/>
              <a:gd name="csY5" fmla="*/ 1132885 h 1169382"/>
              <a:gd name="csX0" fmla="*/ 584351 w 584351"/>
              <a:gd name="csY0" fmla="*/ 0 h 1169382"/>
              <a:gd name="csX1" fmla="*/ 382050 w 584351"/>
              <a:gd name="csY1" fmla="*/ 178025 h 1169382"/>
              <a:gd name="csX2" fmla="*/ 290527 w 584351"/>
              <a:gd name="csY2" fmla="*/ 293449 h 1169382"/>
              <a:gd name="csX3" fmla="*/ 204026 w 584351"/>
              <a:gd name="csY3" fmla="*/ 566443 h 1169382"/>
              <a:gd name="csX4" fmla="*/ 17909 w 584351"/>
              <a:gd name="csY4" fmla="*/ 1108609 h 1169382"/>
              <a:gd name="csX5" fmla="*/ 17909 w 584351"/>
              <a:gd name="csY5" fmla="*/ 1132885 h 1169382"/>
              <a:gd name="csX0" fmla="*/ 584351 w 584351"/>
              <a:gd name="csY0" fmla="*/ 0 h 1169382"/>
              <a:gd name="csX1" fmla="*/ 382050 w 584351"/>
              <a:gd name="csY1" fmla="*/ 178025 h 1169382"/>
              <a:gd name="csX2" fmla="*/ 290527 w 584351"/>
              <a:gd name="csY2" fmla="*/ 293449 h 1169382"/>
              <a:gd name="csX3" fmla="*/ 182324 w 584351"/>
              <a:gd name="csY3" fmla="*/ 566443 h 1169382"/>
              <a:gd name="csX4" fmla="*/ 17909 w 584351"/>
              <a:gd name="csY4" fmla="*/ 1108609 h 1169382"/>
              <a:gd name="csX5" fmla="*/ 17909 w 584351"/>
              <a:gd name="csY5" fmla="*/ 1132885 h 1169382"/>
              <a:gd name="csX0" fmla="*/ 579958 w 579958"/>
              <a:gd name="csY0" fmla="*/ 0 h 1290768"/>
              <a:gd name="csX1" fmla="*/ 377657 w 579958"/>
              <a:gd name="csY1" fmla="*/ 178025 h 1290768"/>
              <a:gd name="csX2" fmla="*/ 286134 w 579958"/>
              <a:gd name="csY2" fmla="*/ 293449 h 1290768"/>
              <a:gd name="csX3" fmla="*/ 177931 w 579958"/>
              <a:gd name="csY3" fmla="*/ 566443 h 1290768"/>
              <a:gd name="csX4" fmla="*/ 13516 w 579958"/>
              <a:gd name="csY4" fmla="*/ 1108609 h 1290768"/>
              <a:gd name="csX5" fmla="*/ 27984 w 579958"/>
              <a:gd name="csY5" fmla="*/ 1284381 h 12907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579958" h="1290768">
                <a:moveTo>
                  <a:pt x="579958" y="0"/>
                </a:moveTo>
                <a:cubicBezTo>
                  <a:pt x="510501" y="41809"/>
                  <a:pt x="426627" y="129117"/>
                  <a:pt x="377657" y="178025"/>
                </a:cubicBezTo>
                <a:cubicBezTo>
                  <a:pt x="328687" y="226933"/>
                  <a:pt x="315805" y="228713"/>
                  <a:pt x="286134" y="293449"/>
                </a:cubicBezTo>
                <a:cubicBezTo>
                  <a:pt x="256463" y="358185"/>
                  <a:pt x="223367" y="430583"/>
                  <a:pt x="177931" y="566443"/>
                </a:cubicBezTo>
                <a:cubicBezTo>
                  <a:pt x="132495" y="702303"/>
                  <a:pt x="44535" y="1014202"/>
                  <a:pt x="13516" y="1108609"/>
                </a:cubicBezTo>
                <a:cubicBezTo>
                  <a:pt x="-17504" y="1203016"/>
                  <a:pt x="12474" y="1319446"/>
                  <a:pt x="27984" y="1284381"/>
                </a:cubicBezTo>
              </a:path>
            </a:pathLst>
          </a:cu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763EEE2-A4D5-7A93-4742-E7A992828970}"/>
              </a:ext>
            </a:extLst>
          </p:cNvPr>
          <p:cNvGrpSpPr/>
          <p:nvPr/>
        </p:nvGrpSpPr>
        <p:grpSpPr>
          <a:xfrm>
            <a:off x="6377174" y="3549453"/>
            <a:ext cx="5500499" cy="2918218"/>
            <a:chOff x="6377174" y="3549453"/>
            <a:chExt cx="5500499" cy="2918218"/>
          </a:xfrm>
        </p:grpSpPr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CBFA080F-6569-5AE6-82AD-704D3443AEC5}"/>
                </a:ext>
              </a:extLst>
            </p:cNvPr>
            <p:cNvCxnSpPr>
              <a:cxnSpLocks/>
              <a:stCxn id="7" idx="3"/>
            </p:cNvCxnSpPr>
            <p:nvPr/>
          </p:nvCxnSpPr>
          <p:spPr>
            <a:xfrm>
              <a:off x="8613860" y="5020582"/>
              <a:ext cx="3263813" cy="918972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4BC98A14-F748-8B56-E6F1-9678F9E2C548}"/>
                </a:ext>
              </a:extLst>
            </p:cNvPr>
            <p:cNvGrpSpPr/>
            <p:nvPr/>
          </p:nvGrpSpPr>
          <p:grpSpPr>
            <a:xfrm>
              <a:off x="6377174" y="3549453"/>
              <a:ext cx="2236686" cy="2918218"/>
              <a:chOff x="3935182" y="3549453"/>
              <a:chExt cx="2236686" cy="2918218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2B1A4F94-FB59-CBC3-755F-1305BFC64B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38411" y="3584336"/>
                <a:ext cx="2233457" cy="2872492"/>
              </a:xfrm>
              <a:prstGeom prst="rect">
                <a:avLst/>
              </a:prstGeom>
            </p:spPr>
          </p:pic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DD23AA7-1529-A555-CFC7-4D1E77000E47}"/>
                  </a:ext>
                </a:extLst>
              </p:cNvPr>
              <p:cNvSpPr txBox="1"/>
              <p:nvPr/>
            </p:nvSpPr>
            <p:spPr>
              <a:xfrm>
                <a:off x="3935182" y="6129117"/>
                <a:ext cx="148032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May 2026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28F28A0-DCE3-1113-C11D-B210E263A1B7}"/>
                  </a:ext>
                </a:extLst>
              </p:cNvPr>
              <p:cNvSpPr txBox="1"/>
              <p:nvPr/>
            </p:nvSpPr>
            <p:spPr>
              <a:xfrm>
                <a:off x="3935182" y="3549453"/>
                <a:ext cx="1480325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16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River Churn, New Mills</a:t>
                </a:r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6B7DF0D-561B-E64E-9F20-8074BDE2B00D}"/>
              </a:ext>
            </a:extLst>
          </p:cNvPr>
          <p:cNvGrpSpPr/>
          <p:nvPr/>
        </p:nvGrpSpPr>
        <p:grpSpPr>
          <a:xfrm>
            <a:off x="8680120" y="3549453"/>
            <a:ext cx="2242325" cy="2926309"/>
            <a:chOff x="4864689" y="3501828"/>
            <a:chExt cx="2242325" cy="292630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09447BD-4193-67E0-B4E6-A6D7B8970A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64689" y="3511836"/>
              <a:ext cx="2242325" cy="2916301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3CE6296-F22D-436E-4A9A-7080B241A8B6}"/>
                </a:ext>
              </a:extLst>
            </p:cNvPr>
            <p:cNvSpPr txBox="1"/>
            <p:nvPr/>
          </p:nvSpPr>
          <p:spPr>
            <a:xfrm>
              <a:off x="4874214" y="6081492"/>
              <a:ext cx="148032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August 2025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D67C899-92F4-DFE7-60D0-10E2C7EF2B8E}"/>
                </a:ext>
              </a:extLst>
            </p:cNvPr>
            <p:cNvSpPr txBox="1"/>
            <p:nvPr/>
          </p:nvSpPr>
          <p:spPr>
            <a:xfrm>
              <a:off x="4874214" y="3501828"/>
              <a:ext cx="1480325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River Churn, New Mills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90339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6A91C-C915-A3C5-949B-9E38B5B7E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BF085-7136-A615-8CDA-0DCB17A07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>
                <a:latin typeface="Arial" panose="020B0604020202020204" pitchFamily="34" charset="0"/>
              </a:rPr>
              <a:t>What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CBE946-7C60-4301-0B57-1AE820B088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4874" y="1488590"/>
            <a:ext cx="5191126" cy="53694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b="1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Weather</a:t>
            </a:r>
          </a:p>
          <a:p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Average rainfall would mitigate risk of ecological impact in Cirencester’s waterways</a:t>
            </a:r>
          </a:p>
          <a:p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Hot weather could increase the risk</a:t>
            </a:r>
          </a:p>
          <a:p>
            <a:pPr marL="0" indent="0">
              <a:buNone/>
            </a:pPr>
            <a:r>
              <a:rPr lang="en-GB" sz="1800" b="1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Monitoring</a:t>
            </a:r>
          </a:p>
          <a:p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 enhanced monitoring to help understand waterways response to water stress</a:t>
            </a:r>
          </a:p>
          <a:p>
            <a:pPr marL="0" indent="0">
              <a:buNone/>
            </a:pPr>
            <a:r>
              <a:rPr lang="en-GB" sz="1800" b="1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Interventions</a:t>
            </a:r>
          </a:p>
          <a:p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Medium term: Environmental enhancements to improve resilience to dry weather &amp; low flows</a:t>
            </a:r>
          </a:p>
          <a:p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 term: Infrastructure enhancements to enable improvements in low river flow management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B12836-B3EC-834A-3B4C-00A8C1F9ABBE}"/>
              </a:ext>
            </a:extLst>
          </p:cNvPr>
          <p:cNvSpPr txBox="1"/>
          <p:nvPr/>
        </p:nvSpPr>
        <p:spPr>
          <a:xfrm>
            <a:off x="9073375" y="3886054"/>
            <a:ext cx="14803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August 2022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F9135EC-9867-C175-68D5-EA4CF86964B3}"/>
              </a:ext>
            </a:extLst>
          </p:cNvPr>
          <p:cNvSpPr txBox="1"/>
          <p:nvPr/>
        </p:nvSpPr>
        <p:spPr>
          <a:xfrm>
            <a:off x="9989993" y="1409215"/>
            <a:ext cx="198293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Barton Mill Pound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01B0BB5-A817-A68C-0818-522285555388}"/>
              </a:ext>
            </a:extLst>
          </p:cNvPr>
          <p:cNvGrpSpPr/>
          <p:nvPr/>
        </p:nvGrpSpPr>
        <p:grpSpPr>
          <a:xfrm>
            <a:off x="6326023" y="1261105"/>
            <a:ext cx="5770245" cy="5361305"/>
            <a:chOff x="0" y="0"/>
            <a:chExt cx="7657211" cy="6858000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F508CDCB-C386-7958-24A8-0B16371ADA95}"/>
                </a:ext>
              </a:extLst>
            </p:cNvPr>
            <p:cNvGrpSpPr/>
            <p:nvPr/>
          </p:nvGrpSpPr>
          <p:grpSpPr>
            <a:xfrm>
              <a:off x="0" y="0"/>
              <a:ext cx="7657211" cy="6858000"/>
              <a:chOff x="0" y="0"/>
              <a:chExt cx="7657211" cy="6858000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104F783B-0760-905A-D31F-66DE05AAEF64}"/>
                  </a:ext>
                </a:extLst>
              </p:cNvPr>
              <p:cNvGrpSpPr/>
              <p:nvPr/>
            </p:nvGrpSpPr>
            <p:grpSpPr>
              <a:xfrm>
                <a:off x="0" y="0"/>
                <a:ext cx="7657211" cy="6858000"/>
                <a:chOff x="0" y="0"/>
                <a:chExt cx="7657211" cy="6858000"/>
              </a:xfrm>
            </p:grpSpPr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5DEE26F5-D1B9-B505-7B5D-1D893688FD3A}"/>
                    </a:ext>
                  </a:extLst>
                </p:cNvPr>
                <p:cNvGrpSpPr/>
                <p:nvPr/>
              </p:nvGrpSpPr>
              <p:grpSpPr>
                <a:xfrm>
                  <a:off x="0" y="0"/>
                  <a:ext cx="7657211" cy="6858000"/>
                  <a:chOff x="0" y="0"/>
                  <a:chExt cx="7657211" cy="6858000"/>
                </a:xfrm>
              </p:grpSpPr>
              <p:pic>
                <p:nvPicPr>
                  <p:cNvPr id="34" name="Picture 33">
                    <a:extLst>
                      <a:ext uri="{FF2B5EF4-FFF2-40B4-BE49-F238E27FC236}">
                        <a16:creationId xmlns:a16="http://schemas.microsoft.com/office/drawing/2014/main" id="{4580D6AB-4C38-D7B5-D7A3-16E1E4F734B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0" y="0"/>
                    <a:ext cx="7657211" cy="6858000"/>
                  </a:xfrm>
                  <a:prstGeom prst="rect">
                    <a:avLst/>
                  </a:prstGeom>
                </p:spPr>
              </p:pic>
              <p:sp>
                <p:nvSpPr>
                  <p:cNvPr id="35" name="Free-form: Shape 34">
                    <a:extLst>
                      <a:ext uri="{FF2B5EF4-FFF2-40B4-BE49-F238E27FC236}">
                        <a16:creationId xmlns:a16="http://schemas.microsoft.com/office/drawing/2014/main" id="{1C79381A-F39B-B54D-7FED-E5DFC424FDAF}"/>
                      </a:ext>
                    </a:extLst>
                  </p:cNvPr>
                  <p:cNvSpPr/>
                  <p:nvPr/>
                </p:nvSpPr>
                <p:spPr>
                  <a:xfrm>
                    <a:off x="1209973" y="463992"/>
                    <a:ext cx="607551" cy="875397"/>
                  </a:xfrm>
                  <a:custGeom>
                    <a:avLst/>
                    <a:gdLst>
                      <a:gd name="csX0" fmla="*/ 637047 w 637047"/>
                      <a:gd name="csY0" fmla="*/ 0 h 875397"/>
                      <a:gd name="csX1" fmla="*/ 494036 w 637047"/>
                      <a:gd name="csY1" fmla="*/ 86673 h 875397"/>
                      <a:gd name="csX2" fmla="*/ 303356 w 637047"/>
                      <a:gd name="csY2" fmla="*/ 372694 h 875397"/>
                      <a:gd name="csX3" fmla="*/ 190681 w 637047"/>
                      <a:gd name="csY3" fmla="*/ 559041 h 875397"/>
                      <a:gd name="csX4" fmla="*/ 0 w 637047"/>
                      <a:gd name="csY4" fmla="*/ 875397 h 875397"/>
                      <a:gd name="csX0" fmla="*/ 607551 w 607551"/>
                      <a:gd name="csY0" fmla="*/ 0 h 875397"/>
                      <a:gd name="csX1" fmla="*/ 464540 w 607551"/>
                      <a:gd name="csY1" fmla="*/ 86673 h 875397"/>
                      <a:gd name="csX2" fmla="*/ 273860 w 607551"/>
                      <a:gd name="csY2" fmla="*/ 372694 h 875397"/>
                      <a:gd name="csX3" fmla="*/ 161185 w 607551"/>
                      <a:gd name="csY3" fmla="*/ 559041 h 875397"/>
                      <a:gd name="csX4" fmla="*/ 0 w 607551"/>
                      <a:gd name="csY4" fmla="*/ 875397 h 875397"/>
                      <a:gd name="csX0" fmla="*/ 607551 w 607551"/>
                      <a:gd name="csY0" fmla="*/ 0 h 875397"/>
                      <a:gd name="csX1" fmla="*/ 464540 w 607551"/>
                      <a:gd name="csY1" fmla="*/ 86673 h 875397"/>
                      <a:gd name="csX2" fmla="*/ 294332 w 607551"/>
                      <a:gd name="csY2" fmla="*/ 311279 h 875397"/>
                      <a:gd name="csX3" fmla="*/ 161185 w 607551"/>
                      <a:gd name="csY3" fmla="*/ 559041 h 875397"/>
                      <a:gd name="csX4" fmla="*/ 0 w 607551"/>
                      <a:gd name="csY4" fmla="*/ 875397 h 875397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607551" h="875397">
                        <a:moveTo>
                          <a:pt x="607551" y="0"/>
                        </a:moveTo>
                        <a:cubicBezTo>
                          <a:pt x="563853" y="12278"/>
                          <a:pt x="516743" y="34793"/>
                          <a:pt x="464540" y="86673"/>
                        </a:cubicBezTo>
                        <a:cubicBezTo>
                          <a:pt x="412337" y="138553"/>
                          <a:pt x="344891" y="232551"/>
                          <a:pt x="294332" y="311279"/>
                        </a:cubicBezTo>
                        <a:cubicBezTo>
                          <a:pt x="243773" y="390007"/>
                          <a:pt x="211744" y="475257"/>
                          <a:pt x="161185" y="559041"/>
                        </a:cubicBezTo>
                        <a:cubicBezTo>
                          <a:pt x="97625" y="664493"/>
                          <a:pt x="63560" y="769945"/>
                          <a:pt x="0" y="875397"/>
                        </a:cubicBezTo>
                      </a:path>
                    </a:pathLst>
                  </a:custGeom>
                  <a:noFill/>
                  <a:ln w="28575">
                    <a:solidFill>
                      <a:srgbClr val="FF0000"/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6" name="Free-form: Shape 35">
                    <a:extLst>
                      <a:ext uri="{FF2B5EF4-FFF2-40B4-BE49-F238E27FC236}">
                        <a16:creationId xmlns:a16="http://schemas.microsoft.com/office/drawing/2014/main" id="{A8970227-D3C2-9319-35F4-9E52F02650AE}"/>
                      </a:ext>
                    </a:extLst>
                  </p:cNvPr>
                  <p:cNvSpPr/>
                  <p:nvPr/>
                </p:nvSpPr>
                <p:spPr>
                  <a:xfrm>
                    <a:off x="1186727" y="420680"/>
                    <a:ext cx="592628" cy="905328"/>
                  </a:xfrm>
                  <a:custGeom>
                    <a:avLst/>
                    <a:gdLst>
                      <a:gd name="csX0" fmla="*/ 422031 w 422031"/>
                      <a:gd name="csY0" fmla="*/ 0 h 577780"/>
                      <a:gd name="csX1" fmla="*/ 266282 w 422031"/>
                      <a:gd name="csY1" fmla="*/ 105508 h 577780"/>
                      <a:gd name="csX2" fmla="*/ 135653 w 422031"/>
                      <a:gd name="csY2" fmla="*/ 331596 h 577780"/>
                      <a:gd name="csX3" fmla="*/ 0 w 422031"/>
                      <a:gd name="csY3" fmla="*/ 577780 h 577780"/>
                      <a:gd name="csX0" fmla="*/ 422031 w 422031"/>
                      <a:gd name="csY0" fmla="*/ 0 h 577780"/>
                      <a:gd name="csX1" fmla="*/ 286754 w 422031"/>
                      <a:gd name="csY1" fmla="*/ 146452 h 577780"/>
                      <a:gd name="csX2" fmla="*/ 135653 w 422031"/>
                      <a:gd name="csY2" fmla="*/ 331596 h 577780"/>
                      <a:gd name="csX3" fmla="*/ 0 w 422031"/>
                      <a:gd name="csY3" fmla="*/ 577780 h 577780"/>
                      <a:gd name="csX0" fmla="*/ 428855 w 428855"/>
                      <a:gd name="csY0" fmla="*/ 0 h 557309"/>
                      <a:gd name="csX1" fmla="*/ 286754 w 428855"/>
                      <a:gd name="csY1" fmla="*/ 125981 h 557309"/>
                      <a:gd name="csX2" fmla="*/ 135653 w 428855"/>
                      <a:gd name="csY2" fmla="*/ 311125 h 557309"/>
                      <a:gd name="csX3" fmla="*/ 0 w 428855"/>
                      <a:gd name="csY3" fmla="*/ 557309 h 557309"/>
                      <a:gd name="csX0" fmla="*/ 606276 w 606276"/>
                      <a:gd name="csY0" fmla="*/ 0 h 925799"/>
                      <a:gd name="csX1" fmla="*/ 464175 w 606276"/>
                      <a:gd name="csY1" fmla="*/ 125981 h 925799"/>
                      <a:gd name="csX2" fmla="*/ 313074 w 606276"/>
                      <a:gd name="csY2" fmla="*/ 311125 h 925799"/>
                      <a:gd name="csX3" fmla="*/ 0 w 606276"/>
                      <a:gd name="csY3" fmla="*/ 925799 h 925799"/>
                      <a:gd name="csX0" fmla="*/ 592628 w 592628"/>
                      <a:gd name="csY0" fmla="*/ 0 h 905328"/>
                      <a:gd name="csX1" fmla="*/ 450527 w 592628"/>
                      <a:gd name="csY1" fmla="*/ 125981 h 905328"/>
                      <a:gd name="csX2" fmla="*/ 299426 w 592628"/>
                      <a:gd name="csY2" fmla="*/ 311125 h 905328"/>
                      <a:gd name="csX3" fmla="*/ 0 w 592628"/>
                      <a:gd name="csY3" fmla="*/ 905328 h 905328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</a:cxnLst>
                    <a:rect l="l" t="t" r="r" b="b"/>
                    <a:pathLst>
                      <a:path w="592628" h="905328">
                        <a:moveTo>
                          <a:pt x="592628" y="0"/>
                        </a:moveTo>
                        <a:cubicBezTo>
                          <a:pt x="538618" y="25121"/>
                          <a:pt x="499394" y="74127"/>
                          <a:pt x="450527" y="125981"/>
                        </a:cubicBezTo>
                        <a:cubicBezTo>
                          <a:pt x="401660" y="177835"/>
                          <a:pt x="343806" y="232413"/>
                          <a:pt x="299426" y="311125"/>
                        </a:cubicBezTo>
                        <a:cubicBezTo>
                          <a:pt x="255046" y="389837"/>
                          <a:pt x="45636" y="821592"/>
                          <a:pt x="0" y="905328"/>
                        </a:cubicBezTo>
                      </a:path>
                    </a:pathLst>
                  </a:custGeom>
                  <a:noFill/>
                  <a:ln w="25400">
                    <a:solidFill>
                      <a:srgbClr val="7FE18D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37" name="Free-form: Shape 36">
                    <a:extLst>
                      <a:ext uri="{FF2B5EF4-FFF2-40B4-BE49-F238E27FC236}">
                        <a16:creationId xmlns:a16="http://schemas.microsoft.com/office/drawing/2014/main" id="{65A49679-03E1-92B9-1179-64D80F8B43DE}"/>
                      </a:ext>
                    </a:extLst>
                  </p:cNvPr>
                  <p:cNvSpPr/>
                  <p:nvPr/>
                </p:nvSpPr>
                <p:spPr>
                  <a:xfrm>
                    <a:off x="1135962" y="1650389"/>
                    <a:ext cx="855406" cy="884904"/>
                  </a:xfrm>
                  <a:custGeom>
                    <a:avLst/>
                    <a:gdLst>
                      <a:gd name="csX0" fmla="*/ 0 w 877403"/>
                      <a:gd name="csY0" fmla="*/ 0 h 884904"/>
                      <a:gd name="csX1" fmla="*/ 147483 w 877403"/>
                      <a:gd name="csY1" fmla="*/ 191729 h 884904"/>
                      <a:gd name="csX2" fmla="*/ 258096 w 877403"/>
                      <a:gd name="csY2" fmla="*/ 390833 h 884904"/>
                      <a:gd name="csX3" fmla="*/ 383458 w 877403"/>
                      <a:gd name="csY3" fmla="*/ 545691 h 884904"/>
                      <a:gd name="csX4" fmla="*/ 516193 w 877403"/>
                      <a:gd name="csY4" fmla="*/ 671052 h 884904"/>
                      <a:gd name="csX5" fmla="*/ 626806 w 877403"/>
                      <a:gd name="csY5" fmla="*/ 752168 h 884904"/>
                      <a:gd name="csX6" fmla="*/ 855406 w 877403"/>
                      <a:gd name="csY6" fmla="*/ 855407 h 884904"/>
                      <a:gd name="csX7" fmla="*/ 855406 w 877403"/>
                      <a:gd name="csY7" fmla="*/ 884904 h 884904"/>
                      <a:gd name="csX0" fmla="*/ 0 w 877403"/>
                      <a:gd name="csY0" fmla="*/ 0 h 884904"/>
                      <a:gd name="csX1" fmla="*/ 147483 w 877403"/>
                      <a:gd name="csY1" fmla="*/ 225849 h 884904"/>
                      <a:gd name="csX2" fmla="*/ 258096 w 877403"/>
                      <a:gd name="csY2" fmla="*/ 390833 h 884904"/>
                      <a:gd name="csX3" fmla="*/ 383458 w 877403"/>
                      <a:gd name="csY3" fmla="*/ 545691 h 884904"/>
                      <a:gd name="csX4" fmla="*/ 516193 w 877403"/>
                      <a:gd name="csY4" fmla="*/ 671052 h 884904"/>
                      <a:gd name="csX5" fmla="*/ 626806 w 877403"/>
                      <a:gd name="csY5" fmla="*/ 752168 h 884904"/>
                      <a:gd name="csX6" fmla="*/ 855406 w 877403"/>
                      <a:gd name="csY6" fmla="*/ 855407 h 884904"/>
                      <a:gd name="csX7" fmla="*/ 855406 w 877403"/>
                      <a:gd name="csY7" fmla="*/ 884904 h 884904"/>
                      <a:gd name="csX0" fmla="*/ 0 w 855406"/>
                      <a:gd name="csY0" fmla="*/ 0 h 884904"/>
                      <a:gd name="csX1" fmla="*/ 147483 w 855406"/>
                      <a:gd name="csY1" fmla="*/ 225849 h 884904"/>
                      <a:gd name="csX2" fmla="*/ 258096 w 855406"/>
                      <a:gd name="csY2" fmla="*/ 390833 h 884904"/>
                      <a:gd name="csX3" fmla="*/ 383458 w 855406"/>
                      <a:gd name="csY3" fmla="*/ 545691 h 884904"/>
                      <a:gd name="csX4" fmla="*/ 516193 w 855406"/>
                      <a:gd name="csY4" fmla="*/ 671052 h 884904"/>
                      <a:gd name="csX5" fmla="*/ 626806 w 855406"/>
                      <a:gd name="csY5" fmla="*/ 752168 h 884904"/>
                      <a:gd name="csX6" fmla="*/ 855406 w 855406"/>
                      <a:gd name="csY6" fmla="*/ 884904 h 884904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</a:cxnLst>
                    <a:rect l="l" t="t" r="r" b="b"/>
                    <a:pathLst>
                      <a:path w="855406" h="884904">
                        <a:moveTo>
                          <a:pt x="0" y="0"/>
                        </a:moveTo>
                        <a:cubicBezTo>
                          <a:pt x="52233" y="63295"/>
                          <a:pt x="104467" y="160710"/>
                          <a:pt x="147483" y="225849"/>
                        </a:cubicBezTo>
                        <a:cubicBezTo>
                          <a:pt x="190499" y="290988"/>
                          <a:pt x="218767" y="337526"/>
                          <a:pt x="258096" y="390833"/>
                        </a:cubicBezTo>
                        <a:cubicBezTo>
                          <a:pt x="297425" y="444140"/>
                          <a:pt x="340442" y="498988"/>
                          <a:pt x="383458" y="545691"/>
                        </a:cubicBezTo>
                        <a:cubicBezTo>
                          <a:pt x="426474" y="592394"/>
                          <a:pt x="475635" y="636639"/>
                          <a:pt x="516193" y="671052"/>
                        </a:cubicBezTo>
                        <a:cubicBezTo>
                          <a:pt x="556751" y="705465"/>
                          <a:pt x="570271" y="716526"/>
                          <a:pt x="626806" y="752168"/>
                        </a:cubicBezTo>
                        <a:cubicBezTo>
                          <a:pt x="683342" y="787810"/>
                          <a:pt x="807781" y="857251"/>
                          <a:pt x="855406" y="884904"/>
                        </a:cubicBezTo>
                      </a:path>
                    </a:pathLst>
                  </a:custGeom>
                  <a:noFill/>
                  <a:ln w="28575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cxnSp>
                <p:nvCxnSpPr>
                  <p:cNvPr id="38" name="Straight Connector 37">
                    <a:extLst>
                      <a:ext uri="{FF2B5EF4-FFF2-40B4-BE49-F238E27FC236}">
                        <a16:creationId xmlns:a16="http://schemas.microsoft.com/office/drawing/2014/main" id="{934C72A2-7110-D4D6-C3EB-FEEC908E754D}"/>
                      </a:ext>
                    </a:extLst>
                  </p:cNvPr>
                  <p:cNvCxnSpPr/>
                  <p:nvPr/>
                </p:nvCxnSpPr>
                <p:spPr>
                  <a:xfrm>
                    <a:off x="3126734" y="1235633"/>
                    <a:ext cx="218364" cy="94910"/>
                  </a:xfrm>
                  <a:prstGeom prst="line">
                    <a:avLst/>
                  </a:prstGeom>
                  <a:ln w="31750">
                    <a:solidFill>
                      <a:srgbClr val="7FE18D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" name="Straight Connector 38">
                    <a:extLst>
                      <a:ext uri="{FF2B5EF4-FFF2-40B4-BE49-F238E27FC236}">
                        <a16:creationId xmlns:a16="http://schemas.microsoft.com/office/drawing/2014/main" id="{900214DE-22B7-1EEA-03E9-E3BF670A5B4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980698" y="1416424"/>
                    <a:ext cx="218364" cy="135762"/>
                  </a:xfrm>
                  <a:prstGeom prst="line">
                    <a:avLst/>
                  </a:prstGeom>
                  <a:ln w="31750">
                    <a:solidFill>
                      <a:srgbClr val="7FE18D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" name="Straight Connector 39">
                    <a:extLst>
                      <a:ext uri="{FF2B5EF4-FFF2-40B4-BE49-F238E27FC236}">
                        <a16:creationId xmlns:a16="http://schemas.microsoft.com/office/drawing/2014/main" id="{2B20BA4C-1BA4-842B-CFBD-8D1EF9F7EA2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789102" y="1050878"/>
                    <a:ext cx="262683" cy="129653"/>
                  </a:xfrm>
                  <a:prstGeom prst="line">
                    <a:avLst/>
                  </a:prstGeom>
                  <a:ln w="31750">
                    <a:solidFill>
                      <a:srgbClr val="7FE18D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Straight Connector 40">
                    <a:extLst>
                      <a:ext uri="{FF2B5EF4-FFF2-40B4-BE49-F238E27FC236}">
                        <a16:creationId xmlns:a16="http://schemas.microsoft.com/office/drawing/2014/main" id="{38E7E633-C3A4-EAB1-8002-54D99C648D2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323691" y="723730"/>
                    <a:ext cx="219751" cy="149614"/>
                  </a:xfrm>
                  <a:prstGeom prst="line">
                    <a:avLst/>
                  </a:prstGeom>
                  <a:ln w="31750">
                    <a:solidFill>
                      <a:srgbClr val="7FE18D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Straight Connector 41">
                    <a:extLst>
                      <a:ext uri="{FF2B5EF4-FFF2-40B4-BE49-F238E27FC236}">
                        <a16:creationId xmlns:a16="http://schemas.microsoft.com/office/drawing/2014/main" id="{9CE1B638-3676-1DEA-814D-1893E1C4D56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980698" y="1337480"/>
                    <a:ext cx="312605" cy="204449"/>
                  </a:xfrm>
                  <a:prstGeom prst="line">
                    <a:avLst/>
                  </a:prstGeom>
                  <a:ln w="28575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43" name="Group 42">
                    <a:extLst>
                      <a:ext uri="{FF2B5EF4-FFF2-40B4-BE49-F238E27FC236}">
                        <a16:creationId xmlns:a16="http://schemas.microsoft.com/office/drawing/2014/main" id="{9971BC2C-EC29-9430-0334-BBD288279052}"/>
                      </a:ext>
                    </a:extLst>
                  </p:cNvPr>
                  <p:cNvGrpSpPr/>
                  <p:nvPr/>
                </p:nvGrpSpPr>
                <p:grpSpPr>
                  <a:xfrm>
                    <a:off x="1118789" y="1593733"/>
                    <a:ext cx="892277" cy="967400"/>
                    <a:chOff x="1118789" y="1593733"/>
                    <a:chExt cx="892277" cy="967400"/>
                  </a:xfrm>
                </p:grpSpPr>
                <p:sp>
                  <p:nvSpPr>
                    <p:cNvPr id="47" name="Free-form: Shape 46">
                      <a:extLst>
                        <a:ext uri="{FF2B5EF4-FFF2-40B4-BE49-F238E27FC236}">
                          <a16:creationId xmlns:a16="http://schemas.microsoft.com/office/drawing/2014/main" id="{F9DB442D-77F1-2EE0-3417-8B1AF98B8B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18789" y="1663771"/>
                      <a:ext cx="892277" cy="897362"/>
                    </a:xfrm>
                    <a:custGeom>
                      <a:avLst/>
                      <a:gdLst>
                        <a:gd name="csX0" fmla="*/ 0 w 728505"/>
                        <a:gd name="csY0" fmla="*/ 0 h 735842"/>
                        <a:gd name="csX1" fmla="*/ 130628 w 728505"/>
                        <a:gd name="csY1" fmla="*/ 241161 h 735842"/>
                        <a:gd name="csX2" fmla="*/ 281353 w 728505"/>
                        <a:gd name="csY2" fmla="*/ 447152 h 735842"/>
                        <a:gd name="csX3" fmla="*/ 502417 w 728505"/>
                        <a:gd name="csY3" fmla="*/ 638071 h 735842"/>
                        <a:gd name="csX4" fmla="*/ 653142 w 728505"/>
                        <a:gd name="csY4" fmla="*/ 723482 h 735842"/>
                        <a:gd name="csX5" fmla="*/ 728505 w 728505"/>
                        <a:gd name="csY5" fmla="*/ 733530 h 735842"/>
                        <a:gd name="csX0" fmla="*/ 0 w 728505"/>
                        <a:gd name="csY0" fmla="*/ 0 h 735842"/>
                        <a:gd name="csX1" fmla="*/ 130628 w 728505"/>
                        <a:gd name="csY1" fmla="*/ 241161 h 735842"/>
                        <a:gd name="csX2" fmla="*/ 281353 w 728505"/>
                        <a:gd name="csY2" fmla="*/ 447152 h 735842"/>
                        <a:gd name="csX3" fmla="*/ 502417 w 728505"/>
                        <a:gd name="csY3" fmla="*/ 679014 h 735842"/>
                        <a:gd name="csX4" fmla="*/ 653142 w 728505"/>
                        <a:gd name="csY4" fmla="*/ 723482 h 735842"/>
                        <a:gd name="csX5" fmla="*/ 728505 w 728505"/>
                        <a:gd name="csY5" fmla="*/ 733530 h 735842"/>
                        <a:gd name="csX0" fmla="*/ 0 w 728505"/>
                        <a:gd name="csY0" fmla="*/ 0 h 780849"/>
                        <a:gd name="csX1" fmla="*/ 130628 w 728505"/>
                        <a:gd name="csY1" fmla="*/ 241161 h 780849"/>
                        <a:gd name="csX2" fmla="*/ 281353 w 728505"/>
                        <a:gd name="csY2" fmla="*/ 447152 h 780849"/>
                        <a:gd name="csX3" fmla="*/ 502417 w 728505"/>
                        <a:gd name="csY3" fmla="*/ 679014 h 780849"/>
                        <a:gd name="csX4" fmla="*/ 653142 w 728505"/>
                        <a:gd name="csY4" fmla="*/ 778073 h 780849"/>
                        <a:gd name="csX5" fmla="*/ 728505 w 728505"/>
                        <a:gd name="csY5" fmla="*/ 733530 h 780849"/>
                        <a:gd name="csX0" fmla="*/ 0 w 762624"/>
                        <a:gd name="csY0" fmla="*/ 0 h 870087"/>
                        <a:gd name="csX1" fmla="*/ 130628 w 762624"/>
                        <a:gd name="csY1" fmla="*/ 241161 h 870087"/>
                        <a:gd name="csX2" fmla="*/ 281353 w 762624"/>
                        <a:gd name="csY2" fmla="*/ 447152 h 870087"/>
                        <a:gd name="csX3" fmla="*/ 502417 w 762624"/>
                        <a:gd name="csY3" fmla="*/ 679014 h 870087"/>
                        <a:gd name="csX4" fmla="*/ 653142 w 762624"/>
                        <a:gd name="csY4" fmla="*/ 778073 h 870087"/>
                        <a:gd name="csX5" fmla="*/ 762624 w 762624"/>
                        <a:gd name="csY5" fmla="*/ 870008 h 870087"/>
                        <a:gd name="csX0" fmla="*/ 0 w 892277"/>
                        <a:gd name="csY0" fmla="*/ 0 h 897362"/>
                        <a:gd name="csX1" fmla="*/ 130628 w 892277"/>
                        <a:gd name="csY1" fmla="*/ 241161 h 897362"/>
                        <a:gd name="csX2" fmla="*/ 281353 w 892277"/>
                        <a:gd name="csY2" fmla="*/ 447152 h 897362"/>
                        <a:gd name="csX3" fmla="*/ 502417 w 892277"/>
                        <a:gd name="csY3" fmla="*/ 679014 h 897362"/>
                        <a:gd name="csX4" fmla="*/ 653142 w 892277"/>
                        <a:gd name="csY4" fmla="*/ 778073 h 897362"/>
                        <a:gd name="csX5" fmla="*/ 892277 w 892277"/>
                        <a:gd name="csY5" fmla="*/ 897303 h 897362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</a:cxnLst>
                      <a:rect l="l" t="t" r="r" b="b"/>
                      <a:pathLst>
                        <a:path w="892277" h="897362">
                          <a:moveTo>
                            <a:pt x="0" y="0"/>
                          </a:moveTo>
                          <a:cubicBezTo>
                            <a:pt x="41868" y="83318"/>
                            <a:pt x="83736" y="166636"/>
                            <a:pt x="130628" y="241161"/>
                          </a:cubicBezTo>
                          <a:cubicBezTo>
                            <a:pt x="177520" y="315686"/>
                            <a:pt x="219388" y="374177"/>
                            <a:pt x="281353" y="447152"/>
                          </a:cubicBezTo>
                          <a:cubicBezTo>
                            <a:pt x="343318" y="520128"/>
                            <a:pt x="440452" y="623861"/>
                            <a:pt x="502417" y="679014"/>
                          </a:cubicBezTo>
                          <a:cubicBezTo>
                            <a:pt x="564382" y="734167"/>
                            <a:pt x="615461" y="762163"/>
                            <a:pt x="653142" y="778073"/>
                          </a:cubicBezTo>
                          <a:cubicBezTo>
                            <a:pt x="690823" y="793983"/>
                            <a:pt x="873436" y="900234"/>
                            <a:pt x="892277" y="897303"/>
                          </a:cubicBezTo>
                        </a:path>
                      </a:pathLst>
                    </a:custGeom>
                    <a:noFill/>
                    <a:ln w="25400">
                      <a:solidFill>
                        <a:srgbClr val="7FE18D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cxnSp>
                  <p:nvCxnSpPr>
                    <p:cNvPr id="48" name="Straight Connector 47">
                      <a:extLst>
                        <a:ext uri="{FF2B5EF4-FFF2-40B4-BE49-F238E27FC236}">
                          <a16:creationId xmlns:a16="http://schemas.microsoft.com/office/drawing/2014/main" id="{4DC6F9EB-4B56-95B9-3314-01ECD3793813}"/>
                        </a:ext>
                      </a:extLst>
                    </p:cNvPr>
                    <p:cNvCxnSpPr>
                      <a:cxnSpLocks/>
                      <a:endCxn id="47" idx="1"/>
                    </p:cNvCxnSpPr>
                    <p:nvPr/>
                  </p:nvCxnSpPr>
                  <p:spPr>
                    <a:xfrm flipH="1">
                      <a:off x="1249417" y="1598943"/>
                      <a:ext cx="1768" cy="305989"/>
                    </a:xfrm>
                    <a:prstGeom prst="line">
                      <a:avLst/>
                    </a:prstGeom>
                    <a:ln w="31750">
                      <a:solidFill>
                        <a:srgbClr val="7FE18D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9" name="Straight Connector 48">
                      <a:extLst>
                        <a:ext uri="{FF2B5EF4-FFF2-40B4-BE49-F238E27FC236}">
                          <a16:creationId xmlns:a16="http://schemas.microsoft.com/office/drawing/2014/main" id="{0C545A44-2E27-197E-672B-0D167A1657CF}"/>
                        </a:ext>
                      </a:extLst>
                    </p:cNvPr>
                    <p:cNvCxnSpPr>
                      <a:cxnSpLocks/>
                      <a:endCxn id="47" idx="0"/>
                    </p:cNvCxnSpPr>
                    <p:nvPr/>
                  </p:nvCxnSpPr>
                  <p:spPr>
                    <a:xfrm flipH="1">
                      <a:off x="1118789" y="1593733"/>
                      <a:ext cx="114908" cy="70038"/>
                    </a:xfrm>
                    <a:prstGeom prst="line">
                      <a:avLst/>
                    </a:prstGeom>
                    <a:ln w="31750">
                      <a:solidFill>
                        <a:srgbClr val="7FE18D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44" name="Straight Connector 43">
                    <a:extLst>
                      <a:ext uri="{FF2B5EF4-FFF2-40B4-BE49-F238E27FC236}">
                        <a16:creationId xmlns:a16="http://schemas.microsoft.com/office/drawing/2014/main" id="{39E73C55-CC25-F7D1-6BA2-694A3EF6B27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557322" y="5774000"/>
                    <a:ext cx="207642" cy="414149"/>
                  </a:xfrm>
                  <a:prstGeom prst="line">
                    <a:avLst/>
                  </a:prstGeom>
                  <a:ln w="31750">
                    <a:solidFill>
                      <a:srgbClr val="7FE18D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5" name="Straight Connector 44">
                    <a:extLst>
                      <a:ext uri="{FF2B5EF4-FFF2-40B4-BE49-F238E27FC236}">
                        <a16:creationId xmlns:a16="http://schemas.microsoft.com/office/drawing/2014/main" id="{BD452292-2356-C3D6-DFF0-1E369BC2E82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557322" y="5863856"/>
                    <a:ext cx="53470" cy="117218"/>
                  </a:xfrm>
                  <a:prstGeom prst="line">
                    <a:avLst/>
                  </a:prstGeom>
                  <a:ln w="28575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6" name="Free-form: Shape 45">
                    <a:extLst>
                      <a:ext uri="{FF2B5EF4-FFF2-40B4-BE49-F238E27FC236}">
                        <a16:creationId xmlns:a16="http://schemas.microsoft.com/office/drawing/2014/main" id="{4CFE003F-53D9-9EC4-4FA8-4E4165C03F0A}"/>
                      </a:ext>
                    </a:extLst>
                  </p:cNvPr>
                  <p:cNvSpPr/>
                  <p:nvPr/>
                </p:nvSpPr>
                <p:spPr>
                  <a:xfrm>
                    <a:off x="1094579" y="1337480"/>
                    <a:ext cx="97735" cy="327547"/>
                  </a:xfrm>
                  <a:custGeom>
                    <a:avLst/>
                    <a:gdLst>
                      <a:gd name="csX0" fmla="*/ 97735 w 97735"/>
                      <a:gd name="csY0" fmla="*/ 0 h 307075"/>
                      <a:gd name="csX1" fmla="*/ 9024 w 97735"/>
                      <a:gd name="csY1" fmla="*/ 184245 h 307075"/>
                      <a:gd name="csX2" fmla="*/ 2200 w 97735"/>
                      <a:gd name="csY2" fmla="*/ 252484 h 307075"/>
                      <a:gd name="csX3" fmla="*/ 2200 w 97735"/>
                      <a:gd name="csY3" fmla="*/ 307075 h 307075"/>
                      <a:gd name="csX0" fmla="*/ 97735 w 97735"/>
                      <a:gd name="csY0" fmla="*/ 0 h 327547"/>
                      <a:gd name="csX1" fmla="*/ 9024 w 97735"/>
                      <a:gd name="csY1" fmla="*/ 184245 h 327547"/>
                      <a:gd name="csX2" fmla="*/ 2200 w 97735"/>
                      <a:gd name="csY2" fmla="*/ 252484 h 327547"/>
                      <a:gd name="csX3" fmla="*/ 9024 w 97735"/>
                      <a:gd name="csY3" fmla="*/ 327547 h 327547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</a:cxnLst>
                    <a:rect l="l" t="t" r="r" b="b"/>
                    <a:pathLst>
                      <a:path w="97735" h="327547">
                        <a:moveTo>
                          <a:pt x="97735" y="0"/>
                        </a:moveTo>
                        <a:cubicBezTo>
                          <a:pt x="61340" y="71082"/>
                          <a:pt x="24946" y="142164"/>
                          <a:pt x="9024" y="184245"/>
                        </a:cubicBezTo>
                        <a:cubicBezTo>
                          <a:pt x="-6898" y="226326"/>
                          <a:pt x="3337" y="232012"/>
                          <a:pt x="2200" y="252484"/>
                        </a:cubicBezTo>
                        <a:cubicBezTo>
                          <a:pt x="1063" y="272956"/>
                          <a:pt x="8455" y="310487"/>
                          <a:pt x="9024" y="327547"/>
                        </a:cubicBezTo>
                      </a:path>
                    </a:pathLst>
                  </a:custGeom>
                  <a:noFill/>
                  <a:ln w="25400">
                    <a:solidFill>
                      <a:schemeClr val="tx2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5" name="TextBox 21">
                  <a:extLst>
                    <a:ext uri="{FF2B5EF4-FFF2-40B4-BE49-F238E27FC236}">
                      <a16:creationId xmlns:a16="http://schemas.microsoft.com/office/drawing/2014/main" id="{7ADA74CA-2BEC-AC3B-7D21-80787EBC6BF9}"/>
                    </a:ext>
                  </a:extLst>
                </p:cNvPr>
                <p:cNvSpPr txBox="1"/>
                <p:nvPr/>
              </p:nvSpPr>
              <p:spPr>
                <a:xfrm>
                  <a:off x="5405654" y="5818378"/>
                  <a:ext cx="1254760" cy="54811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buNone/>
                  </a:pPr>
                  <a:r>
                    <a:rPr lang="en-US" sz="1100" kern="1200">
                      <a:solidFill>
                        <a:srgbClr val="FFFFFF"/>
                      </a:solidFill>
                      <a:effectLst/>
                      <a:latin typeface="Calibri" panose="020F0502020204030204" pitchFamily="34" charset="0"/>
                      <a:ea typeface="Tahoma" panose="020B0604030504040204" pitchFamily="34" charset="0"/>
                      <a:cs typeface="Times New Roman" panose="02020603050405020304" pitchFamily="18" charset="0"/>
                    </a:rPr>
                    <a:t>City Bank</a:t>
                  </a:r>
                  <a:endParaRPr lang="en-GB" sz="1100">
                    <a:effectLst/>
                    <a:latin typeface="Tahoma" panose="020B0604030504040204" pitchFamily="34" charset="0"/>
                    <a:ea typeface="Tahoma" panose="020B0604030504040204" pitchFamily="34" charset="0"/>
                  </a:endParaRPr>
                </a:p>
              </p:txBody>
            </p:sp>
            <p:sp>
              <p:nvSpPr>
                <p:cNvPr id="26" name="TextBox 22">
                  <a:extLst>
                    <a:ext uri="{FF2B5EF4-FFF2-40B4-BE49-F238E27FC236}">
                      <a16:creationId xmlns:a16="http://schemas.microsoft.com/office/drawing/2014/main" id="{05D5BA65-150A-76FB-990A-2C0F67DB440D}"/>
                    </a:ext>
                  </a:extLst>
                </p:cNvPr>
                <p:cNvSpPr txBox="1"/>
                <p:nvPr/>
              </p:nvSpPr>
              <p:spPr>
                <a:xfrm>
                  <a:off x="3239517" y="1663762"/>
                  <a:ext cx="1431995" cy="58860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buNone/>
                  </a:pPr>
                  <a:r>
                    <a:rPr lang="en-US" sz="1100" kern="1200">
                      <a:solidFill>
                        <a:srgbClr val="FFFFFF"/>
                      </a:solidFill>
                      <a:effectLst/>
                      <a:latin typeface="Calibri" panose="020F0502020204030204" pitchFamily="34" charset="0"/>
                      <a:ea typeface="Tahoma" panose="020B0604030504040204" pitchFamily="34" charset="0"/>
                      <a:cs typeface="Times New Roman" panose="02020603050405020304" pitchFamily="18" charset="0"/>
                    </a:rPr>
                    <a:t>Abbey Grounds</a:t>
                  </a:r>
                  <a:endParaRPr lang="en-GB" sz="1100">
                    <a:effectLst/>
                    <a:latin typeface="Tahoma" panose="020B0604030504040204" pitchFamily="34" charset="0"/>
                    <a:ea typeface="Tahoma" panose="020B0604030504040204" pitchFamily="34" charset="0"/>
                  </a:endParaRPr>
                </a:p>
              </p:txBody>
            </p:sp>
            <p:sp>
              <p:nvSpPr>
                <p:cNvPr id="27" name="TextBox 23">
                  <a:extLst>
                    <a:ext uri="{FF2B5EF4-FFF2-40B4-BE49-F238E27FC236}">
                      <a16:creationId xmlns:a16="http://schemas.microsoft.com/office/drawing/2014/main" id="{AE0E9D37-76A2-220E-ECCD-313635218468}"/>
                    </a:ext>
                  </a:extLst>
                </p:cNvPr>
                <p:cNvSpPr txBox="1"/>
                <p:nvPr/>
              </p:nvSpPr>
              <p:spPr>
                <a:xfrm>
                  <a:off x="2131989" y="154473"/>
                  <a:ext cx="1255059" cy="51103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buNone/>
                  </a:pPr>
                  <a:r>
                    <a:rPr lang="en-US" sz="1100" kern="1200">
                      <a:solidFill>
                        <a:srgbClr val="FFFFFF"/>
                      </a:solidFill>
                      <a:effectLst/>
                      <a:latin typeface="Calibri" panose="020F0502020204030204" pitchFamily="34" charset="0"/>
                      <a:ea typeface="Tahoma" panose="020B0604030504040204" pitchFamily="34" charset="0"/>
                      <a:cs typeface="Times New Roman" panose="02020603050405020304" pitchFamily="18" charset="0"/>
                    </a:rPr>
                    <a:t>Jack Gardners</a:t>
                  </a:r>
                  <a:endParaRPr lang="en-GB" sz="1100">
                    <a:effectLst/>
                    <a:latin typeface="Tahoma" panose="020B0604030504040204" pitchFamily="34" charset="0"/>
                    <a:ea typeface="Tahoma" panose="020B0604030504040204" pitchFamily="34" charset="0"/>
                  </a:endParaRPr>
                </a:p>
              </p:txBody>
            </p:sp>
            <p:sp>
              <p:nvSpPr>
                <p:cNvPr id="28" name="TextBox 24">
                  <a:extLst>
                    <a:ext uri="{FF2B5EF4-FFF2-40B4-BE49-F238E27FC236}">
                      <a16:creationId xmlns:a16="http://schemas.microsoft.com/office/drawing/2014/main" id="{621F41CC-77B5-0AD5-9CA1-3255A27899E4}"/>
                    </a:ext>
                  </a:extLst>
                </p:cNvPr>
                <p:cNvSpPr txBox="1"/>
                <p:nvPr/>
              </p:nvSpPr>
              <p:spPr>
                <a:xfrm>
                  <a:off x="2161507" y="1228928"/>
                  <a:ext cx="1255059" cy="51441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buNone/>
                  </a:pPr>
                  <a:r>
                    <a:rPr lang="en-US" sz="1100" kern="1200">
                      <a:solidFill>
                        <a:srgbClr val="FFFFFF"/>
                      </a:solidFill>
                      <a:effectLst/>
                      <a:latin typeface="Calibri" panose="020F0502020204030204" pitchFamily="34" charset="0"/>
                      <a:ea typeface="Tahoma" panose="020B0604030504040204" pitchFamily="34" charset="0"/>
                      <a:cs typeface="Times New Roman" panose="02020603050405020304" pitchFamily="18" charset="0"/>
                    </a:rPr>
                    <a:t>Hereward Road</a:t>
                  </a:r>
                  <a:endParaRPr lang="en-GB" sz="1100">
                    <a:effectLst/>
                    <a:latin typeface="Tahoma" panose="020B0604030504040204" pitchFamily="34" charset="0"/>
                    <a:ea typeface="Tahoma" panose="020B0604030504040204" pitchFamily="34" charset="0"/>
                  </a:endParaRPr>
                </a:p>
              </p:txBody>
            </p:sp>
            <p:sp>
              <p:nvSpPr>
                <p:cNvPr id="29" name="TextBox 25">
                  <a:extLst>
                    <a:ext uri="{FF2B5EF4-FFF2-40B4-BE49-F238E27FC236}">
                      <a16:creationId xmlns:a16="http://schemas.microsoft.com/office/drawing/2014/main" id="{A9FC200B-E007-4995-47EF-1167C8C73780}"/>
                    </a:ext>
                  </a:extLst>
                </p:cNvPr>
                <p:cNvSpPr txBox="1"/>
                <p:nvPr/>
              </p:nvSpPr>
              <p:spPr>
                <a:xfrm>
                  <a:off x="755924" y="203863"/>
                  <a:ext cx="1254760" cy="5353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buNone/>
                  </a:pPr>
                  <a:r>
                    <a:rPr lang="en-US" sz="1100" kern="1200">
                      <a:solidFill>
                        <a:srgbClr val="FFFFFF"/>
                      </a:solidFill>
                      <a:effectLst/>
                      <a:latin typeface="Calibri" panose="020F0502020204030204" pitchFamily="34" charset="0"/>
                      <a:ea typeface="Tahoma" panose="020B0604030504040204" pitchFamily="34" charset="0"/>
                      <a:cs typeface="Times New Roman" panose="02020603050405020304" pitchFamily="18" charset="0"/>
                    </a:rPr>
                    <a:t>Barton Mill Pound</a:t>
                  </a:r>
                  <a:endParaRPr lang="en-GB" sz="1100">
                    <a:effectLst/>
                    <a:latin typeface="Tahoma" panose="020B0604030504040204" pitchFamily="34" charset="0"/>
                    <a:ea typeface="Tahoma" panose="020B0604030504040204" pitchFamily="34" charset="0"/>
                  </a:endParaRPr>
                </a:p>
              </p:txBody>
            </p:sp>
            <p:sp>
              <p:nvSpPr>
                <p:cNvPr id="30" name="TextBox 26">
                  <a:extLst>
                    <a:ext uri="{FF2B5EF4-FFF2-40B4-BE49-F238E27FC236}">
                      <a16:creationId xmlns:a16="http://schemas.microsoft.com/office/drawing/2014/main" id="{7D481CD5-7BEB-B4A7-6698-496C4D88D5FB}"/>
                    </a:ext>
                  </a:extLst>
                </p:cNvPr>
                <p:cNvSpPr txBox="1"/>
                <p:nvPr/>
              </p:nvSpPr>
              <p:spPr>
                <a:xfrm>
                  <a:off x="407881" y="2048549"/>
                  <a:ext cx="1254760" cy="58852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buNone/>
                  </a:pPr>
                  <a:r>
                    <a:rPr lang="en-US" sz="1100" kern="1200">
                      <a:solidFill>
                        <a:srgbClr val="FFFFFF"/>
                      </a:solidFill>
                      <a:effectLst/>
                      <a:latin typeface="Calibri" panose="020F0502020204030204" pitchFamily="34" charset="0"/>
                      <a:ea typeface="Tahoma" panose="020B0604030504040204" pitchFamily="34" charset="0"/>
                      <a:cs typeface="Times New Roman" panose="02020603050405020304" pitchFamily="18" charset="0"/>
                    </a:rPr>
                    <a:t>Gumstool Brook</a:t>
                  </a:r>
                  <a:endParaRPr lang="en-GB" sz="1100">
                    <a:effectLst/>
                    <a:latin typeface="Tahoma" panose="020B0604030504040204" pitchFamily="34" charset="0"/>
                    <a:ea typeface="Tahoma" panose="020B0604030504040204" pitchFamily="34" charset="0"/>
                  </a:endParaRPr>
                </a:p>
              </p:txBody>
            </p:sp>
            <p:sp>
              <p:nvSpPr>
                <p:cNvPr id="31" name="TextBox 27">
                  <a:extLst>
                    <a:ext uri="{FF2B5EF4-FFF2-40B4-BE49-F238E27FC236}">
                      <a16:creationId xmlns:a16="http://schemas.microsoft.com/office/drawing/2014/main" id="{91F3365C-50B2-81BB-B8D1-10330C6E7D87}"/>
                    </a:ext>
                  </a:extLst>
                </p:cNvPr>
                <p:cNvSpPr txBox="1"/>
                <p:nvPr/>
              </p:nvSpPr>
              <p:spPr>
                <a:xfrm rot="20592849">
                  <a:off x="2740287" y="2496353"/>
                  <a:ext cx="1451610" cy="57128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buNone/>
                  </a:pPr>
                  <a:r>
                    <a:rPr lang="en-US" sz="1100" kern="1200">
                      <a:solidFill>
                        <a:srgbClr val="FFFFFF"/>
                      </a:solidFill>
                      <a:effectLst/>
                      <a:latin typeface="Calibri" panose="020F0502020204030204" pitchFamily="34" charset="0"/>
                      <a:ea typeface="Tahoma" panose="020B0604030504040204" pitchFamily="34" charset="0"/>
                      <a:cs typeface="Times New Roman" panose="02020603050405020304" pitchFamily="18" charset="0"/>
                    </a:rPr>
                    <a:t>Daglingworth Stream</a:t>
                  </a:r>
                  <a:endParaRPr lang="en-GB" sz="1100">
                    <a:effectLst/>
                    <a:latin typeface="Tahoma" panose="020B0604030504040204" pitchFamily="34" charset="0"/>
                    <a:ea typeface="Tahoma" panose="020B0604030504040204" pitchFamily="34" charset="0"/>
                  </a:endParaRPr>
                </a:p>
              </p:txBody>
            </p:sp>
            <p:sp>
              <p:nvSpPr>
                <p:cNvPr id="32" name="TextBox 28">
                  <a:extLst>
                    <a:ext uri="{FF2B5EF4-FFF2-40B4-BE49-F238E27FC236}">
                      <a16:creationId xmlns:a16="http://schemas.microsoft.com/office/drawing/2014/main" id="{3830D1E9-2099-EBBC-490A-4481F869D006}"/>
                    </a:ext>
                  </a:extLst>
                </p:cNvPr>
                <p:cNvSpPr txBox="1"/>
                <p:nvPr/>
              </p:nvSpPr>
              <p:spPr>
                <a:xfrm rot="3338973">
                  <a:off x="4985060" y="2689300"/>
                  <a:ext cx="1281430" cy="54045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buNone/>
                  </a:pPr>
                  <a:r>
                    <a:rPr lang="en-US" sz="1100" kern="1200">
                      <a:solidFill>
                        <a:srgbClr val="FFFFFF"/>
                      </a:solidFill>
                      <a:effectLst/>
                      <a:latin typeface="Calibri" panose="020F0502020204030204" pitchFamily="34" charset="0"/>
                      <a:ea typeface="Tahoma" panose="020B0604030504040204" pitchFamily="34" charset="0"/>
                      <a:cs typeface="Times New Roman" panose="02020603050405020304" pitchFamily="18" charset="0"/>
                    </a:rPr>
                    <a:t>River Churn – East Branch</a:t>
                  </a:r>
                  <a:endParaRPr lang="en-GB" sz="1100">
                    <a:effectLst/>
                    <a:latin typeface="Tahoma" panose="020B0604030504040204" pitchFamily="34" charset="0"/>
                    <a:ea typeface="Tahoma" panose="020B0604030504040204" pitchFamily="34" charset="0"/>
                  </a:endParaRPr>
                </a:p>
              </p:txBody>
            </p:sp>
            <p:sp>
              <p:nvSpPr>
                <p:cNvPr id="33" name="TextBox 29">
                  <a:extLst>
                    <a:ext uri="{FF2B5EF4-FFF2-40B4-BE49-F238E27FC236}">
                      <a16:creationId xmlns:a16="http://schemas.microsoft.com/office/drawing/2014/main" id="{8E294A40-855A-FDC3-5023-A925FB267CF0}"/>
                    </a:ext>
                  </a:extLst>
                </p:cNvPr>
                <p:cNvSpPr txBox="1"/>
                <p:nvPr/>
              </p:nvSpPr>
              <p:spPr>
                <a:xfrm rot="3570556">
                  <a:off x="5312126" y="4117657"/>
                  <a:ext cx="1306195" cy="5964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buNone/>
                  </a:pPr>
                  <a:r>
                    <a:rPr lang="en-US" sz="1100" kern="1200">
                      <a:solidFill>
                        <a:srgbClr val="FFFFFF"/>
                      </a:solidFill>
                      <a:effectLst/>
                      <a:latin typeface="Calibri" panose="020F0502020204030204" pitchFamily="34" charset="0"/>
                      <a:ea typeface="Tahoma" panose="020B0604030504040204" pitchFamily="34" charset="0"/>
                      <a:cs typeface="Times New Roman" panose="02020603050405020304" pitchFamily="18" charset="0"/>
                    </a:rPr>
                    <a:t>River Churn – West Branch</a:t>
                  </a:r>
                  <a:endParaRPr lang="en-GB" sz="1100">
                    <a:effectLst/>
                    <a:latin typeface="Tahoma" panose="020B0604030504040204" pitchFamily="34" charset="0"/>
                    <a:ea typeface="Tahoma" panose="020B0604030504040204" pitchFamily="34" charset="0"/>
                  </a:endParaRPr>
                </a:p>
              </p:txBody>
            </p:sp>
          </p:grp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FE5F493B-84CE-5A8E-1057-53ADF47EF1F6}"/>
                  </a:ext>
                </a:extLst>
              </p:cNvPr>
              <p:cNvCxnSpPr/>
              <p:nvPr/>
            </p:nvCxnSpPr>
            <p:spPr>
              <a:xfrm>
                <a:off x="377194" y="5334000"/>
                <a:ext cx="532319" cy="0"/>
              </a:xfrm>
              <a:prstGeom prst="line">
                <a:avLst/>
              </a:prstGeom>
              <a:ln w="31750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6FB67C9E-E771-96CC-600F-D8A50B754D9B}"/>
                  </a:ext>
                </a:extLst>
              </p:cNvPr>
              <p:cNvCxnSpPr/>
              <p:nvPr/>
            </p:nvCxnSpPr>
            <p:spPr>
              <a:xfrm>
                <a:off x="377193" y="5765035"/>
                <a:ext cx="532319" cy="0"/>
              </a:xfrm>
              <a:prstGeom prst="line">
                <a:avLst/>
              </a:prstGeom>
              <a:ln w="31750">
                <a:solidFill>
                  <a:srgbClr val="7FE18D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TextBox 34">
                <a:extLst>
                  <a:ext uri="{FF2B5EF4-FFF2-40B4-BE49-F238E27FC236}">
                    <a16:creationId xmlns:a16="http://schemas.microsoft.com/office/drawing/2014/main" id="{EFCE8DBB-6CE5-B120-788B-491E877B293F}"/>
                  </a:ext>
                </a:extLst>
              </p:cNvPr>
              <p:cNvSpPr txBox="1"/>
              <p:nvPr/>
            </p:nvSpPr>
            <p:spPr>
              <a:xfrm>
                <a:off x="999048" y="5123740"/>
                <a:ext cx="3110444" cy="33022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>
                  <a:buNone/>
                </a:pPr>
                <a:r>
                  <a:rPr lang="en-US" sz="1100" kern="1200"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  <a:ea typeface="Tahoma" panose="020B0604030504040204" pitchFamily="34" charset="0"/>
                    <a:cs typeface="Times New Roman" panose="02020603050405020304" pitchFamily="18" charset="0"/>
                  </a:rPr>
                  <a:t>In-channel enhancements</a:t>
                </a:r>
                <a:endParaRPr lang="en-GB" sz="1100">
                  <a:effectLst/>
                  <a:latin typeface="Tahoma" panose="020B0604030504040204" pitchFamily="34" charset="0"/>
                  <a:ea typeface="Tahoma" panose="020B0604030504040204" pitchFamily="34" charset="0"/>
                </a:endParaRPr>
              </a:p>
            </p:txBody>
          </p:sp>
          <p:sp>
            <p:nvSpPr>
              <p:cNvPr id="23" name="TextBox 35">
                <a:extLst>
                  <a:ext uri="{FF2B5EF4-FFF2-40B4-BE49-F238E27FC236}">
                    <a16:creationId xmlns:a16="http://schemas.microsoft.com/office/drawing/2014/main" id="{0DB7D519-01A7-403C-B6E2-9B51DD0B8AF7}"/>
                  </a:ext>
                </a:extLst>
              </p:cNvPr>
              <p:cNvSpPr txBox="1"/>
              <p:nvPr/>
            </p:nvSpPr>
            <p:spPr>
              <a:xfrm>
                <a:off x="999076" y="5550681"/>
                <a:ext cx="3672296" cy="432436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>
                  <a:buNone/>
                </a:pPr>
                <a:r>
                  <a:rPr lang="en-US" sz="1100" kern="1200"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  <a:ea typeface="Tahoma" panose="020B0604030504040204" pitchFamily="34" charset="0"/>
                    <a:cs typeface="Times New Roman" panose="02020603050405020304" pitchFamily="18" charset="0"/>
                  </a:rPr>
                  <a:t>Shade reduction &amp; overgrowth management</a:t>
                </a:r>
                <a:endParaRPr lang="en-GB" sz="1100">
                  <a:effectLst/>
                  <a:latin typeface="Tahoma" panose="020B0604030504040204" pitchFamily="34" charset="0"/>
                  <a:ea typeface="Tahoma" panose="020B0604030504040204" pitchFamily="34" charset="0"/>
                </a:endParaRPr>
              </a:p>
            </p:txBody>
          </p:sp>
        </p:grp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01900EE-3865-8B79-F6C0-D8150607C198}"/>
                </a:ext>
              </a:extLst>
            </p:cNvPr>
            <p:cNvCxnSpPr>
              <a:cxnSpLocks/>
            </p:cNvCxnSpPr>
            <p:nvPr/>
          </p:nvCxnSpPr>
          <p:spPr>
            <a:xfrm>
              <a:off x="4536818" y="1730188"/>
              <a:ext cx="195396" cy="133116"/>
            </a:xfrm>
            <a:prstGeom prst="line">
              <a:avLst/>
            </a:prstGeom>
            <a:ln w="31750">
              <a:solidFill>
                <a:srgbClr val="7FE18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C68A21E3-43CE-F010-628D-774FB57CC816}"/>
              </a:ext>
            </a:extLst>
          </p:cNvPr>
          <p:cNvGrpSpPr/>
          <p:nvPr/>
        </p:nvGrpSpPr>
        <p:grpSpPr>
          <a:xfrm>
            <a:off x="7591066" y="1235990"/>
            <a:ext cx="4390954" cy="1244074"/>
            <a:chOff x="7591066" y="1235990"/>
            <a:chExt cx="4390954" cy="1244074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341F606-A0EF-2539-112C-B007130D75C8}"/>
                </a:ext>
              </a:extLst>
            </p:cNvPr>
            <p:cNvSpPr txBox="1"/>
            <p:nvPr/>
          </p:nvSpPr>
          <p:spPr>
            <a:xfrm>
              <a:off x="8698267" y="1235990"/>
              <a:ext cx="328375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Gloucester St sluices</a:t>
              </a:r>
            </a:p>
            <a:p>
              <a:r>
                <a:rPr lang="en-GB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Potential for low flow management</a:t>
              </a: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890F4FDD-BEC4-6BA4-323D-D3EF5AF9ECF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91066" y="1483674"/>
              <a:ext cx="215390" cy="216000"/>
            </a:xfrm>
            <a:prstGeom prst="ellipse">
              <a:avLst/>
            </a:prstGeom>
            <a:noFill/>
            <a:ln w="2222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15F469D-D65B-E70C-C562-CD9B983CD9C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734053" y="2192181"/>
              <a:ext cx="215390" cy="216000"/>
            </a:xfrm>
            <a:prstGeom prst="ellipse">
              <a:avLst/>
            </a:prstGeom>
            <a:noFill/>
            <a:ln w="2222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CA0DE29-91D3-3D66-8E70-45D14B6CBE75}"/>
                </a:ext>
              </a:extLst>
            </p:cNvPr>
            <p:cNvSpPr txBox="1"/>
            <p:nvPr/>
          </p:nvSpPr>
          <p:spPr>
            <a:xfrm>
              <a:off x="8947848" y="1956844"/>
              <a:ext cx="167308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Hereward Road</a:t>
              </a:r>
            </a:p>
            <a:p>
              <a:r>
                <a:rPr lang="en-GB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Channel junction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71018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D6766-BD04-0B7E-3DED-F8F6BA3D5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600" dirty="0">
                <a:latin typeface="Arial" panose="020B0604020202020204" pitchFamily="34" charset="0"/>
              </a:rPr>
              <a:t>Thank you. </a:t>
            </a:r>
            <a:r>
              <a:rPr lang="en-GB" sz="3600">
                <a:latin typeface="Arial" panose="020B0604020202020204" pitchFamily="34" charset="0"/>
              </a:rPr>
              <a:t>Any questions?</a:t>
            </a:r>
            <a:endParaRPr lang="en-GB" sz="3600" dirty="0">
              <a:latin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83BC4C-9AC3-7F96-4828-AE793CA205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916920" cy="4351338"/>
          </a:xfrm>
        </p:spPr>
        <p:txBody>
          <a:bodyPr>
            <a:normAutofit/>
          </a:bodyPr>
          <a:lstStyle/>
          <a:p>
            <a:r>
              <a:rPr lang="en-GB" sz="1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are interested in joining the Friends of the Gumstool Brook, you can contact us on </a:t>
            </a:r>
            <a:r>
              <a:rPr lang="en-GB" sz="1800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FriendsOfGumstoolBrook@gmail.com</a:t>
            </a:r>
            <a:endParaRPr lang="en-GB" sz="1800" dirty="0">
              <a:solidFill>
                <a:srgbClr val="22222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person lying on the ground&#10;&#10;Description automatically generated with medium confidence">
            <a:extLst>
              <a:ext uri="{FF2B5EF4-FFF2-40B4-BE49-F238E27FC236}">
                <a16:creationId xmlns:a16="http://schemas.microsoft.com/office/drawing/2014/main" id="{DCCABB98-BBA8-F13F-0DC1-434E22C2262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62" r="-2" b="20919"/>
          <a:stretch/>
        </p:blipFill>
        <p:spPr>
          <a:xfrm>
            <a:off x="4825" y="4007260"/>
            <a:ext cx="3155071" cy="2850749"/>
          </a:xfrm>
          <a:custGeom>
            <a:avLst/>
            <a:gdLst/>
            <a:ahLst/>
            <a:cxnLst/>
            <a:rect l="l" t="t" r="r" b="b"/>
            <a:pathLst>
              <a:path w="3155071" h="2850749">
                <a:moveTo>
                  <a:pt x="1358746" y="0"/>
                </a:moveTo>
                <a:cubicBezTo>
                  <a:pt x="2350829" y="0"/>
                  <a:pt x="3155071" y="804242"/>
                  <a:pt x="3155071" y="1796325"/>
                </a:cubicBezTo>
                <a:cubicBezTo>
                  <a:pt x="3155071" y="2168356"/>
                  <a:pt x="3041975" y="2513972"/>
                  <a:pt x="2848287" y="2800668"/>
                </a:cubicBezTo>
                <a:lnTo>
                  <a:pt x="2810837" y="2850749"/>
                </a:lnTo>
                <a:lnTo>
                  <a:pt x="0" y="2850749"/>
                </a:lnTo>
                <a:lnTo>
                  <a:pt x="0" y="623564"/>
                </a:lnTo>
                <a:lnTo>
                  <a:pt x="88552" y="526132"/>
                </a:lnTo>
                <a:cubicBezTo>
                  <a:pt x="413623" y="201061"/>
                  <a:pt x="862705" y="0"/>
                  <a:pt x="1358746" y="0"/>
                </a:cubicBezTo>
                <a:close/>
              </a:path>
            </a:pathLst>
          </a:custGeom>
        </p:spPr>
      </p:pic>
      <p:pic>
        <p:nvPicPr>
          <p:cNvPr id="4" name="Picture 3" descr="A blue and white logo&#10;&#10;AI-generated content may be incorrect.">
            <a:extLst>
              <a:ext uri="{FF2B5EF4-FFF2-40B4-BE49-F238E27FC236}">
                <a16:creationId xmlns:a16="http://schemas.microsoft.com/office/drawing/2014/main" id="{FAC7FD62-28D6-A18E-B5B3-95859CFE44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6009" y="4511743"/>
            <a:ext cx="3238666" cy="139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218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28479</TotalTime>
  <Words>1009</Words>
  <Application>Microsoft Office PowerPoint</Application>
  <PresentationFormat>Widescreen</PresentationFormat>
  <Paragraphs>122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Tahoma</vt:lpstr>
      <vt:lpstr>Office Theme</vt:lpstr>
      <vt:lpstr>Friends of the Gumstool Brook - Open Meeting</vt:lpstr>
      <vt:lpstr>Rainfall in the Churn catchment</vt:lpstr>
      <vt:lpstr>Groundwater &amp; River Churn response</vt:lpstr>
      <vt:lpstr>How low are river flows in the Churn this Spring? </vt:lpstr>
      <vt:lpstr>Water environment impacts – Daglingworth Stream</vt:lpstr>
      <vt:lpstr>Water environment impacts – Churn &amp; Gumstool Brook</vt:lpstr>
      <vt:lpstr>What next?</vt:lpstr>
      <vt:lpstr>Thank you. Any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Making the Invisible Visible</dc:title>
  <dc:creator>Mike Jones</dc:creator>
  <cp:lastModifiedBy>Mike Jones</cp:lastModifiedBy>
  <cp:revision>11</cp:revision>
  <dcterms:created xsi:type="dcterms:W3CDTF">2022-09-15T19:24:33Z</dcterms:created>
  <dcterms:modified xsi:type="dcterms:W3CDTF">2026-06-07T09:53:58Z</dcterms:modified>
</cp:coreProperties>
</file>