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modernComment_101_9538FD9E.xml" ContentType="application/vnd.ms-powerpoint.comments+xml"/>
  <Override PartName="/ppt/notesSlides/notesSlide3.xml" ContentType="application/vnd.openxmlformats-officedocument.presentationml.notesSlide+xml"/>
  <Override PartName="/ppt/notesSlides/notesSlide4.xml" ContentType="application/vnd.openxmlformats-officedocument.presentationml.notesSlide+xml"/>
  <Override PartName="/ppt/comments/modernComment_103_BEE57485.xml" ContentType="application/vnd.ms-powerpoint.comment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omments/modernComment_109_A7EA7053.xml" ContentType="application/vnd.ms-powerpoint.comment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8A131FF-9953-6FA4-3B9F-BACC6C8D082E}" name="Neil Edwards" initials="NE" userId="e58f1816ed50cf5f"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2418" autoAdjust="0"/>
  </p:normalViewPr>
  <p:slideViewPr>
    <p:cSldViewPr snapToGrid="0">
      <p:cViewPr varScale="1">
        <p:scale>
          <a:sx n="76" d="100"/>
          <a:sy n="76" d="100"/>
        </p:scale>
        <p:origin x="946" y="4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8/10/relationships/authors" Targe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omments/modernComment_101_9538FD9E.xml><?xml version="1.0" encoding="utf-8"?>
<p188:cmLst xmlns:a="http://schemas.openxmlformats.org/drawingml/2006/main" xmlns:r="http://schemas.openxmlformats.org/officeDocument/2006/relationships" xmlns:p188="http://schemas.microsoft.com/office/powerpoint/2018/8/main">
  <p188:cm id="{F1232B16-39BC-4A79-80C7-FE9F562E49FB}" authorId="{38A131FF-9953-6FA4-3B9F-BACC6C8D082E}" created="2026-05-20T14:21:26.115">
    <ac:txMkLst xmlns:ac="http://schemas.microsoft.com/office/drawing/2013/main/command">
      <pc:docMk xmlns:pc="http://schemas.microsoft.com/office/powerpoint/2013/main/command"/>
      <pc:sldMk xmlns:pc="http://schemas.microsoft.com/office/powerpoint/2013/main/command" cId="2503540126" sldId="257"/>
      <ac:spMk id="3" creationId="{09F3432A-AAF0-94C6-F9E7-93409DA57B56}"/>
      <ac:txMk cp="185" len="1">
        <ac:context len="382" hash="3305213946"/>
      </ac:txMk>
    </ac:txMkLst>
    <p188:pos x="5612191" y="1793323"/>
    <p188:txBody>
      <a:bodyPr/>
      <a:lstStyle/>
      <a:p>
        <a:r>
          <a:rPr lang="en-GB"/>
          <a:t>O not o</a:t>
        </a:r>
      </a:p>
    </p188:txBody>
  </p188:cm>
  <p188:cm id="{F88DEE22-D40E-48AA-9629-B9755C983C99}" authorId="{38A131FF-9953-6FA4-3B9F-BACC6C8D082E}" created="2026-05-20T14:27:42.125">
    <ac:txMkLst xmlns:ac="http://schemas.microsoft.com/office/drawing/2013/main/command">
      <pc:docMk xmlns:pc="http://schemas.microsoft.com/office/powerpoint/2013/main/command"/>
      <pc:sldMk xmlns:pc="http://schemas.microsoft.com/office/powerpoint/2013/main/command" cId="2503540126" sldId="257"/>
      <ac:spMk id="3" creationId="{09F3432A-AAF0-94C6-F9E7-93409DA57B56}"/>
      <ac:txMk cp="159" len="9">
        <ac:context len="382" hash="3305213946"/>
      </ac:txMk>
    </ac:txMkLst>
    <p188:pos x="3434599" y="1793323"/>
    <p188:txBody>
      <a:bodyPr/>
      <a:lstStyle/>
      <a:p>
        <a:r>
          <a:rPr lang="en-GB"/>
          <a:t>Pollution is an important and tricky term. Needs to be used correctly.  Important that pollution means the occurrence of harm due to presence not simply presence. Whether or not a given concentration of a substance constitutes ‘pollution’ is not as straightforward as often is thought. It depends on the nature of the receptor under consideration and it may depend on some property of the time variation of the substance in question (eg annual average, maximum etc). It may depend on the form of the substance in question (eg dissolved, attached to particulate, total) and its speciation (for example whether the proportion of ionised and unionised ammonia).</a:t>
        </a:r>
      </a:p>
    </p188:txBody>
  </p188:cm>
</p188:cmLst>
</file>

<file path=ppt/comments/modernComment_103_BEE57485.xml><?xml version="1.0" encoding="utf-8"?>
<p188:cmLst xmlns:a="http://schemas.openxmlformats.org/drawingml/2006/main" xmlns:r="http://schemas.openxmlformats.org/officeDocument/2006/relationships" xmlns:p188="http://schemas.microsoft.com/office/powerpoint/2018/8/main">
  <p188:cm id="{A20AFE45-D364-4940-B24A-6CBCE4D8387C}" authorId="{38A131FF-9953-6FA4-3B9F-BACC6C8D082E}" created="2026-05-20T14:42:00.542">
    <ac:txMkLst xmlns:ac="http://schemas.microsoft.com/office/drawing/2013/main/command">
      <pc:docMk xmlns:pc="http://schemas.microsoft.com/office/powerpoint/2013/main/command"/>
      <pc:sldMk xmlns:pc="http://schemas.microsoft.com/office/powerpoint/2013/main/command" cId="3202708613" sldId="259"/>
      <ac:spMk id="3" creationId="{50953110-347D-5B74-8AB1-33B0179CE8FE}"/>
      <ac:txMk cp="66" len="31">
        <ac:context len="118" hash="1023535188"/>
      </ac:txMk>
    </ac:txMkLst>
    <p188:pos x="3623907" y="631596"/>
    <p188:txBody>
      <a:bodyPr/>
      <a:lstStyle/>
      <a:p>
        <a:r>
          <a:rPr lang="en-GB"/>
          <a:t>Is polluted the correct term here? Certainly looks like a significant departure from ‘natural’  but unless you are clear on causes perhaps better to avoid the term polluted.  For example, if the cause were low flow then ‘polluted’ not the correct term. ‘Impaired quality’?
 I note Daglingworth stream (source to churn, 2019) is WFD moderate with problem (moderate or worse)  quality elements being macrophytes and phytobenthos, maybe morphology (not high), the usual PHS’s. The only EA RNAG for other than PHS  is land use -arable (with macrophytes and phytobenthos being the relevant indicator associated quality element)).  PHS failure is ubiquitous and rarely causes a discernible biological problem.  
EA 2019 found phosphate to be ‘good’ and all other physico-chmeical elements high (including ammonia, DO, temperature and pH). Clearly, the data used for classification would have bene some years ago and probably different location(s)</a:t>
        </a:r>
      </a:p>
    </p188:txBody>
  </p188:cm>
</p188:cmLst>
</file>

<file path=ppt/comments/modernComment_109_A7EA7053.xml><?xml version="1.0" encoding="utf-8"?>
<p188:cmLst xmlns:a="http://schemas.openxmlformats.org/drawingml/2006/main" xmlns:r="http://schemas.openxmlformats.org/officeDocument/2006/relationships" xmlns:p188="http://schemas.microsoft.com/office/powerpoint/2018/8/main">
  <p188:cm id="{81B15BFC-0069-4BA1-91D2-D81DB72B40A8}" authorId="{38A131FF-9953-6FA4-3B9F-BACC6C8D082E}" created="2026-05-20T14:48:20.862">
    <ac:txMkLst xmlns:ac="http://schemas.microsoft.com/office/drawing/2013/main/command">
      <pc:docMk xmlns:pc="http://schemas.microsoft.com/office/powerpoint/2013/main/command"/>
      <pc:sldMk xmlns:pc="http://schemas.microsoft.com/office/powerpoint/2013/main/command" cId="2817159251" sldId="265"/>
      <ac:spMk id="3" creationId="{2B11D4D5-5D48-1A52-4461-9D622F695716}"/>
      <ac:txMk cp="240" len="16">
        <ac:context len="393" hash="2854325004"/>
      </ac:txMk>
    </ac:txMkLst>
    <p188:pos x="5466096" y="4929700"/>
    <p188:txBody>
      <a:bodyPr/>
      <a:lstStyle/>
      <a:p>
        <a:r>
          <a:rPr lang="en-GB"/>
          <a:t>More advanced, more sophisticated? Use of the FWW method can still be scientific as long as potential limitations of the method are understood. 
Worth adding a bit more text highlighting John’s findings?</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339954-B4E5-4248-9C9C-3BDC20CBED3F}" type="datetimeFigureOut">
              <a:rPr lang="en-GB" smtClean="0"/>
              <a:t>22/05/2026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558241-5DFD-49D1-8313-CDC641A2B4AE}" type="slidenum">
              <a:rPr lang="en-GB" smtClean="0"/>
              <a:t>‹#›</a:t>
            </a:fld>
            <a:endParaRPr lang="en-GB"/>
          </a:p>
        </p:txBody>
      </p:sp>
    </p:spTree>
    <p:extLst>
      <p:ext uri="{BB962C8B-B14F-4D97-AF65-F5344CB8AC3E}">
        <p14:creationId xmlns:p14="http://schemas.microsoft.com/office/powerpoint/2010/main" val="40008461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gov.uk/government/news/government-sets-out-plan-to-reduce-water-pollution"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Version 22.0526</a:t>
            </a:r>
          </a:p>
        </p:txBody>
      </p:sp>
      <p:sp>
        <p:nvSpPr>
          <p:cNvPr id="4" name="Slide Number Placeholder 3"/>
          <p:cNvSpPr>
            <a:spLocks noGrp="1"/>
          </p:cNvSpPr>
          <p:nvPr>
            <p:ph type="sldNum" sz="quarter" idx="5"/>
          </p:nvPr>
        </p:nvSpPr>
        <p:spPr/>
        <p:txBody>
          <a:bodyPr/>
          <a:lstStyle/>
          <a:p>
            <a:fld id="{90558241-5DFD-49D1-8313-CDC641A2B4AE}" type="slidenum">
              <a:rPr lang="en-GB" smtClean="0"/>
              <a:t>1</a:t>
            </a:fld>
            <a:endParaRPr lang="en-GB"/>
          </a:p>
        </p:txBody>
      </p:sp>
    </p:spTree>
    <p:extLst>
      <p:ext uri="{BB962C8B-B14F-4D97-AF65-F5344CB8AC3E}">
        <p14:creationId xmlns:p14="http://schemas.microsoft.com/office/powerpoint/2010/main" val="17730522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kern="1200" dirty="0">
                <a:solidFill>
                  <a:schemeClr val="tx1"/>
                </a:solidFill>
                <a:effectLst/>
                <a:latin typeface="+mn-lt"/>
                <a:ea typeface="+mn-ea"/>
                <a:cs typeface="+mn-cs"/>
              </a:rPr>
              <a:t>Water Quality is a complex issue.</a:t>
            </a:r>
          </a:p>
          <a:p>
            <a:r>
              <a:rPr lang="en-GB" sz="1200" kern="1200" dirty="0">
                <a:solidFill>
                  <a:schemeClr val="tx1"/>
                </a:solidFill>
                <a:effectLst/>
                <a:latin typeface="+mn-lt"/>
                <a:ea typeface="+mn-ea"/>
                <a:cs typeface="+mn-cs"/>
              </a:rPr>
              <a:t>    Includes …Pollution, N/No3 , Eutrophication (Greek = Well nourished).       .        increased growth of organisms /algal blooms, and oxygen depletion, decreased biodiversity.  </a:t>
            </a:r>
          </a:p>
          <a:p>
            <a:endParaRPr lang="en-GB" dirty="0"/>
          </a:p>
        </p:txBody>
      </p:sp>
      <p:sp>
        <p:nvSpPr>
          <p:cNvPr id="4" name="Slide Number Placeholder 3"/>
          <p:cNvSpPr>
            <a:spLocks noGrp="1"/>
          </p:cNvSpPr>
          <p:nvPr>
            <p:ph type="sldNum" sz="quarter" idx="5"/>
          </p:nvPr>
        </p:nvSpPr>
        <p:spPr/>
        <p:txBody>
          <a:bodyPr/>
          <a:lstStyle/>
          <a:p>
            <a:fld id="{90558241-5DFD-49D1-8313-CDC641A2B4AE}" type="slidenum">
              <a:rPr lang="en-GB" smtClean="0"/>
              <a:t>2</a:t>
            </a:fld>
            <a:endParaRPr lang="en-GB"/>
          </a:p>
        </p:txBody>
      </p:sp>
    </p:spTree>
    <p:extLst>
      <p:ext uri="{BB962C8B-B14F-4D97-AF65-F5344CB8AC3E}">
        <p14:creationId xmlns:p14="http://schemas.microsoft.com/office/powerpoint/2010/main" val="15599959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We all observe, and compare and recall the good old days. </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Big trout in Daglingworth stream by Ciren Park entrance in Barton Lane, Sticklebacks swarming to breed I  gravel beds on the Churn on Stratton </a:t>
            </a:r>
            <a:r>
              <a:rPr lang="en-GB" sz="1200" kern="1200" dirty="0" err="1">
                <a:solidFill>
                  <a:schemeClr val="tx1"/>
                </a:solidFill>
                <a:effectLst/>
                <a:latin typeface="+mn-lt"/>
                <a:ea typeface="+mn-ea"/>
                <a:cs typeface="+mn-cs"/>
              </a:rPr>
              <a:t>meadows.PHOTO</a:t>
            </a: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90558241-5DFD-49D1-8313-CDC641A2B4AE}" type="slidenum">
              <a:rPr lang="en-GB" smtClean="0"/>
              <a:t>3</a:t>
            </a:fld>
            <a:endParaRPr lang="en-GB"/>
          </a:p>
        </p:txBody>
      </p:sp>
    </p:spTree>
    <p:extLst>
      <p:ext uri="{BB962C8B-B14F-4D97-AF65-F5344CB8AC3E}">
        <p14:creationId xmlns:p14="http://schemas.microsoft.com/office/powerpoint/2010/main" val="26377713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29</a:t>
            </a:r>
            <a:r>
              <a:rPr lang="en-GB" sz="1200" kern="1200" baseline="30000" dirty="0">
                <a:solidFill>
                  <a:schemeClr val="tx1"/>
                </a:solidFill>
                <a:effectLst/>
                <a:latin typeface="+mn-lt"/>
                <a:ea typeface="+mn-ea"/>
                <a:cs typeface="+mn-cs"/>
              </a:rPr>
              <a:t>th</a:t>
            </a:r>
            <a:r>
              <a:rPr lang="en-GB" sz="1200" kern="1200" dirty="0">
                <a:solidFill>
                  <a:schemeClr val="tx1"/>
                </a:solidFill>
                <a:effectLst/>
                <a:latin typeface="+mn-lt"/>
                <a:ea typeface="+mn-ea"/>
                <a:cs typeface="+mn-cs"/>
              </a:rPr>
              <a:t> April 2026 Churn Sociable stroll – </a:t>
            </a:r>
            <a:r>
              <a:rPr lang="en-GB" sz="1200" kern="1200" dirty="0" err="1">
                <a:solidFill>
                  <a:schemeClr val="tx1"/>
                </a:solidFill>
                <a:effectLst/>
                <a:latin typeface="+mn-lt"/>
                <a:ea typeface="+mn-ea"/>
                <a:cs typeface="+mn-cs"/>
              </a:rPr>
              <a:t>Gumstool</a:t>
            </a:r>
            <a:r>
              <a:rPr lang="en-GB" sz="1200" kern="1200" dirty="0">
                <a:solidFill>
                  <a:schemeClr val="tx1"/>
                </a:solidFill>
                <a:effectLst/>
                <a:latin typeface="+mn-lt"/>
                <a:ea typeface="+mn-ea"/>
                <a:cs typeface="+mn-cs"/>
              </a:rPr>
              <a:t> Brook polluted?</a:t>
            </a:r>
            <a:br>
              <a:rPr lang="en-GB" sz="1200" kern="1200" dirty="0">
                <a:solidFill>
                  <a:schemeClr val="tx1"/>
                </a:solidFill>
                <a:effectLst/>
                <a:latin typeface="+mn-lt"/>
                <a:ea typeface="+mn-ea"/>
                <a:cs typeface="+mn-cs"/>
              </a:rPr>
            </a:br>
            <a:endParaRPr lang="en-GB" dirty="0"/>
          </a:p>
        </p:txBody>
      </p:sp>
      <p:sp>
        <p:nvSpPr>
          <p:cNvPr id="4" name="Slide Number Placeholder 3"/>
          <p:cNvSpPr>
            <a:spLocks noGrp="1"/>
          </p:cNvSpPr>
          <p:nvPr>
            <p:ph type="sldNum" sz="quarter" idx="5"/>
          </p:nvPr>
        </p:nvSpPr>
        <p:spPr/>
        <p:txBody>
          <a:bodyPr/>
          <a:lstStyle/>
          <a:p>
            <a:fld id="{90558241-5DFD-49D1-8313-CDC641A2B4AE}" type="slidenum">
              <a:rPr lang="en-GB" smtClean="0"/>
              <a:t>4</a:t>
            </a:fld>
            <a:endParaRPr lang="en-GB"/>
          </a:p>
        </p:txBody>
      </p:sp>
    </p:spTree>
    <p:extLst>
      <p:ext uri="{BB962C8B-B14F-4D97-AF65-F5344CB8AC3E}">
        <p14:creationId xmlns:p14="http://schemas.microsoft.com/office/powerpoint/2010/main" val="17290285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June 2024</a:t>
            </a:r>
          </a:p>
        </p:txBody>
      </p:sp>
      <p:sp>
        <p:nvSpPr>
          <p:cNvPr id="4" name="Slide Number Placeholder 3"/>
          <p:cNvSpPr>
            <a:spLocks noGrp="1"/>
          </p:cNvSpPr>
          <p:nvPr>
            <p:ph type="sldNum" sz="quarter" idx="5"/>
          </p:nvPr>
        </p:nvSpPr>
        <p:spPr/>
        <p:txBody>
          <a:bodyPr/>
          <a:lstStyle/>
          <a:p>
            <a:fld id="{90558241-5DFD-49D1-8313-CDC641A2B4AE}" type="slidenum">
              <a:rPr lang="en-GB" smtClean="0"/>
              <a:t>5</a:t>
            </a:fld>
            <a:endParaRPr lang="en-GB"/>
          </a:p>
        </p:txBody>
      </p:sp>
    </p:spTree>
    <p:extLst>
      <p:ext uri="{BB962C8B-B14F-4D97-AF65-F5344CB8AC3E}">
        <p14:creationId xmlns:p14="http://schemas.microsoft.com/office/powerpoint/2010/main" val="17345004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Obvious question…what did the 6 samples taken in 25</a:t>
            </a:r>
            <a:r>
              <a:rPr lang="en-GB" sz="1200" kern="1200" baseline="30000" dirty="0">
                <a:solidFill>
                  <a:schemeClr val="tx1"/>
                </a:solidFill>
                <a:effectLst/>
                <a:latin typeface="+mn-lt"/>
                <a:ea typeface="+mn-ea"/>
                <a:cs typeface="+mn-cs"/>
              </a:rPr>
              <a:t>th</a:t>
            </a:r>
            <a:r>
              <a:rPr lang="en-GB" sz="1200" kern="1200" dirty="0">
                <a:solidFill>
                  <a:schemeClr val="tx1"/>
                </a:solidFill>
                <a:effectLst/>
                <a:latin typeface="+mn-lt"/>
                <a:ea typeface="+mn-ea"/>
                <a:cs typeface="+mn-cs"/>
              </a:rPr>
              <a:t>  April Water Blitz sampling show??…</a:t>
            </a:r>
            <a:r>
              <a:rPr lang="en-GB" sz="1200" kern="1200" dirty="0" err="1">
                <a:solidFill>
                  <a:schemeClr val="tx1"/>
                </a:solidFill>
                <a:effectLst/>
                <a:latin typeface="+mn-lt"/>
                <a:ea typeface="+mn-ea"/>
                <a:cs typeface="+mn-cs"/>
              </a:rPr>
              <a:t>Baunton</a:t>
            </a:r>
            <a:r>
              <a:rPr lang="en-GB" sz="1200" kern="1200" dirty="0">
                <a:solidFill>
                  <a:schemeClr val="tx1"/>
                </a:solidFill>
                <a:effectLst/>
                <a:latin typeface="+mn-lt"/>
                <a:ea typeface="+mn-ea"/>
                <a:cs typeface="+mn-cs"/>
              </a:rPr>
              <a:t> to Siddington </a:t>
            </a:r>
          </a:p>
          <a:p>
            <a:endParaRPr lang="en-GB" dirty="0"/>
          </a:p>
        </p:txBody>
      </p:sp>
      <p:sp>
        <p:nvSpPr>
          <p:cNvPr id="4" name="Slide Number Placeholder 3"/>
          <p:cNvSpPr>
            <a:spLocks noGrp="1"/>
          </p:cNvSpPr>
          <p:nvPr>
            <p:ph type="sldNum" sz="quarter" idx="5"/>
          </p:nvPr>
        </p:nvSpPr>
        <p:spPr/>
        <p:txBody>
          <a:bodyPr/>
          <a:lstStyle/>
          <a:p>
            <a:fld id="{90558241-5DFD-49D1-8313-CDC641A2B4AE}" type="slidenum">
              <a:rPr lang="en-GB" smtClean="0"/>
              <a:t>6</a:t>
            </a:fld>
            <a:endParaRPr lang="en-GB"/>
          </a:p>
        </p:txBody>
      </p:sp>
    </p:spTree>
    <p:extLst>
      <p:ext uri="{BB962C8B-B14F-4D97-AF65-F5344CB8AC3E}">
        <p14:creationId xmlns:p14="http://schemas.microsoft.com/office/powerpoint/2010/main" val="18108550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err="1">
                <a:solidFill>
                  <a:schemeClr val="tx1"/>
                </a:solidFill>
                <a:effectLst/>
                <a:latin typeface="+mn-lt"/>
                <a:ea typeface="+mn-ea"/>
                <a:cs typeface="+mn-cs"/>
              </a:rPr>
              <a:t>WBlitz</a:t>
            </a:r>
            <a:r>
              <a:rPr lang="en-GB" sz="1200" kern="1200" dirty="0">
                <a:solidFill>
                  <a:schemeClr val="tx1"/>
                </a:solidFill>
                <a:effectLst/>
                <a:latin typeface="+mn-lt"/>
                <a:ea typeface="+mn-ea"/>
                <a:cs typeface="+mn-cs"/>
              </a:rPr>
              <a:t> method involved Colour matching…chart pH , phosphates and </a:t>
            </a:r>
            <a:r>
              <a:rPr lang="en-GB" sz="1200" kern="1200" dirty="0" err="1">
                <a:solidFill>
                  <a:schemeClr val="tx1"/>
                </a:solidFill>
                <a:effectLst/>
                <a:latin typeface="+mn-lt"/>
                <a:ea typeface="+mn-ea"/>
                <a:cs typeface="+mn-cs"/>
              </a:rPr>
              <a:t>nitratesPHOTO</a:t>
            </a: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90558241-5DFD-49D1-8313-CDC641A2B4AE}" type="slidenum">
              <a:rPr lang="en-GB" smtClean="0"/>
              <a:t>7</a:t>
            </a:fld>
            <a:endParaRPr lang="en-GB"/>
          </a:p>
        </p:txBody>
      </p:sp>
    </p:spTree>
    <p:extLst>
      <p:ext uri="{BB962C8B-B14F-4D97-AF65-F5344CB8AC3E}">
        <p14:creationId xmlns:p14="http://schemas.microsoft.com/office/powerpoint/2010/main" val="8947057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kern="1200" dirty="0">
                <a:solidFill>
                  <a:schemeClr val="tx1"/>
                </a:solidFill>
                <a:effectLst/>
                <a:latin typeface="+mn-lt"/>
                <a:ea typeface="+mn-ea"/>
                <a:cs typeface="+mn-cs"/>
              </a:rPr>
              <a:t>All Phosphate sample levels low</a:t>
            </a:r>
          </a:p>
          <a:p>
            <a:pPr lvl="0"/>
            <a:r>
              <a:rPr lang="en-GB" sz="1200" kern="1200" dirty="0">
                <a:solidFill>
                  <a:schemeClr val="tx1"/>
                </a:solidFill>
                <a:effectLst/>
                <a:latin typeface="+mn-lt"/>
                <a:ea typeface="+mn-ea"/>
                <a:cs typeface="+mn-cs"/>
              </a:rPr>
              <a:t>All 6 Nitrate levels moderate concentrations as classified by FWW (Nitrogen levels expressed as</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 N-No3) as 1-2 mg/L, or as nitrate ion NO3 = 4.4 – 8.8 mg/l ) </a:t>
            </a:r>
          </a:p>
          <a:p>
            <a:endParaRPr lang="en-GB" dirty="0"/>
          </a:p>
        </p:txBody>
      </p:sp>
      <p:sp>
        <p:nvSpPr>
          <p:cNvPr id="4" name="Slide Number Placeholder 3"/>
          <p:cNvSpPr>
            <a:spLocks noGrp="1"/>
          </p:cNvSpPr>
          <p:nvPr>
            <p:ph type="sldNum" sz="quarter" idx="5"/>
          </p:nvPr>
        </p:nvSpPr>
        <p:spPr/>
        <p:txBody>
          <a:bodyPr/>
          <a:lstStyle/>
          <a:p>
            <a:fld id="{90558241-5DFD-49D1-8313-CDC641A2B4AE}" type="slidenum">
              <a:rPr lang="en-GB" smtClean="0"/>
              <a:t>8</a:t>
            </a:fld>
            <a:endParaRPr lang="en-GB"/>
          </a:p>
        </p:txBody>
      </p:sp>
    </p:spTree>
    <p:extLst>
      <p:ext uri="{BB962C8B-B14F-4D97-AF65-F5344CB8AC3E}">
        <p14:creationId xmlns:p14="http://schemas.microsoft.com/office/powerpoint/2010/main" val="5262887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FWW info shows they regard 10mg/L as the N </a:t>
            </a:r>
            <a:r>
              <a:rPr lang="en-GB" sz="1200" kern="1200" dirty="0" err="1">
                <a:solidFill>
                  <a:schemeClr val="tx1"/>
                </a:solidFill>
                <a:effectLst/>
                <a:latin typeface="+mn-lt"/>
                <a:ea typeface="+mn-ea"/>
                <a:cs typeface="+mn-cs"/>
              </a:rPr>
              <a:t>conc</a:t>
            </a:r>
            <a:r>
              <a:rPr lang="en-GB" sz="1200" kern="1200" dirty="0">
                <a:solidFill>
                  <a:schemeClr val="tx1"/>
                </a:solidFill>
                <a:effectLst/>
                <a:latin typeface="+mn-lt"/>
                <a:ea typeface="+mn-ea"/>
                <a:cs typeface="+mn-cs"/>
              </a:rPr>
              <a:t> that represents pollution in rivers . So local FWW samples only 1/5 or less than that level.</a:t>
            </a:r>
          </a:p>
          <a:p>
            <a:endParaRPr lang="en-GB" dirty="0"/>
          </a:p>
        </p:txBody>
      </p:sp>
      <p:sp>
        <p:nvSpPr>
          <p:cNvPr id="4" name="Slide Number Placeholder 3"/>
          <p:cNvSpPr>
            <a:spLocks noGrp="1"/>
          </p:cNvSpPr>
          <p:nvPr>
            <p:ph type="sldNum" sz="quarter" idx="5"/>
          </p:nvPr>
        </p:nvSpPr>
        <p:spPr/>
        <p:txBody>
          <a:bodyPr/>
          <a:lstStyle/>
          <a:p>
            <a:fld id="{90558241-5DFD-49D1-8313-CDC641A2B4AE}" type="slidenum">
              <a:rPr lang="en-GB" smtClean="0"/>
              <a:t>9</a:t>
            </a:fld>
            <a:endParaRPr lang="en-GB"/>
          </a:p>
        </p:txBody>
      </p:sp>
    </p:spTree>
    <p:extLst>
      <p:ext uri="{BB962C8B-B14F-4D97-AF65-F5344CB8AC3E}">
        <p14:creationId xmlns:p14="http://schemas.microsoft.com/office/powerpoint/2010/main" val="19144883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kern="1200" dirty="0">
                <a:solidFill>
                  <a:schemeClr val="tx1"/>
                </a:solidFill>
                <a:effectLst/>
                <a:latin typeface="+mn-lt"/>
                <a:ea typeface="+mn-ea"/>
                <a:cs typeface="+mn-cs"/>
              </a:rPr>
              <a:t>there is no formal regulatory standard in England for N </a:t>
            </a:r>
            <a:r>
              <a:rPr lang="en-GB" sz="1200" kern="1200" dirty="0" err="1">
                <a:solidFill>
                  <a:schemeClr val="tx1"/>
                </a:solidFill>
                <a:effectLst/>
                <a:latin typeface="+mn-lt"/>
                <a:ea typeface="+mn-ea"/>
                <a:cs typeface="+mn-cs"/>
              </a:rPr>
              <a:t>conc</a:t>
            </a:r>
            <a:r>
              <a:rPr lang="en-GB" sz="1200" kern="1200" dirty="0">
                <a:solidFill>
                  <a:schemeClr val="tx1"/>
                </a:solidFill>
                <a:effectLst/>
                <a:latin typeface="+mn-lt"/>
                <a:ea typeface="+mn-ea"/>
                <a:cs typeface="+mn-cs"/>
              </a:rPr>
              <a:t> in rivers.</a:t>
            </a:r>
          </a:p>
          <a:p>
            <a:pPr lvl="0"/>
            <a:r>
              <a:rPr lang="en-GB" sz="1200" kern="1200" dirty="0">
                <a:solidFill>
                  <a:schemeClr val="tx1"/>
                </a:solidFill>
                <a:effectLst/>
                <a:latin typeface="+mn-lt"/>
                <a:ea typeface="+mn-ea"/>
                <a:cs typeface="+mn-cs"/>
              </a:rPr>
              <a:t>There is a standard to protect drinking water to taps, </a:t>
            </a:r>
          </a:p>
          <a:p>
            <a:pPr lvl="0"/>
            <a:r>
              <a:rPr lang="en-GB" sz="1200" kern="1200" dirty="0">
                <a:solidFill>
                  <a:schemeClr val="tx1"/>
                </a:solidFill>
                <a:effectLst/>
                <a:latin typeface="+mn-lt"/>
                <a:ea typeface="+mn-ea"/>
                <a:cs typeface="+mn-cs"/>
              </a:rPr>
              <a:t>NPPR (N Pollution Prevention Regs considers water body polluted if NO3 is over 50 mg/L ,   or N-NO3 = 11.3 mg/L   So even the “moderate “readings around 1-2 mg/L of N-No3 were between 10% and 20% at most of this “polluted” definition.</a:t>
            </a:r>
          </a:p>
          <a:p>
            <a:endParaRPr lang="en-GB" dirty="0"/>
          </a:p>
        </p:txBody>
      </p:sp>
      <p:sp>
        <p:nvSpPr>
          <p:cNvPr id="4" name="Slide Number Placeholder 3"/>
          <p:cNvSpPr>
            <a:spLocks noGrp="1"/>
          </p:cNvSpPr>
          <p:nvPr>
            <p:ph type="sldNum" sz="quarter" idx="5"/>
          </p:nvPr>
        </p:nvSpPr>
        <p:spPr/>
        <p:txBody>
          <a:bodyPr/>
          <a:lstStyle/>
          <a:p>
            <a:fld id="{90558241-5DFD-49D1-8313-CDC641A2B4AE}" type="slidenum">
              <a:rPr lang="en-GB" smtClean="0"/>
              <a:t>10</a:t>
            </a:fld>
            <a:endParaRPr lang="en-GB"/>
          </a:p>
        </p:txBody>
      </p:sp>
    </p:spTree>
    <p:extLst>
      <p:ext uri="{BB962C8B-B14F-4D97-AF65-F5344CB8AC3E}">
        <p14:creationId xmlns:p14="http://schemas.microsoft.com/office/powerpoint/2010/main" val="37574390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kern="1200" dirty="0">
                <a:solidFill>
                  <a:schemeClr val="tx1"/>
                </a:solidFill>
                <a:effectLst/>
                <a:latin typeface="+mn-lt"/>
                <a:ea typeface="+mn-ea"/>
                <a:cs typeface="+mn-cs"/>
              </a:rPr>
              <a:t>NPPR regs introduce the concept of NVZ – Nitrate Vulnerable Zones. In these certain farming practices are recommended. Upper Churn valley not a NVZ.</a:t>
            </a:r>
          </a:p>
          <a:p>
            <a:r>
              <a:rPr lang="en-GB" sz="1200" kern="1200" dirty="0">
                <a:solidFill>
                  <a:schemeClr val="tx1"/>
                </a:solidFill>
                <a:effectLst/>
                <a:latin typeface="+mn-lt"/>
                <a:ea typeface="+mn-ea"/>
                <a:cs typeface="+mn-cs"/>
              </a:rPr>
              <a:t>Many EU countries have made all areas NVZ</a:t>
            </a:r>
            <a:endParaRPr lang="en-GB" dirty="0"/>
          </a:p>
        </p:txBody>
      </p:sp>
      <p:sp>
        <p:nvSpPr>
          <p:cNvPr id="4" name="Slide Number Placeholder 3"/>
          <p:cNvSpPr>
            <a:spLocks noGrp="1"/>
          </p:cNvSpPr>
          <p:nvPr>
            <p:ph type="sldNum" sz="quarter" idx="5"/>
          </p:nvPr>
        </p:nvSpPr>
        <p:spPr/>
        <p:txBody>
          <a:bodyPr/>
          <a:lstStyle/>
          <a:p>
            <a:fld id="{90558241-5DFD-49D1-8313-CDC641A2B4AE}" type="slidenum">
              <a:rPr lang="en-GB" smtClean="0"/>
              <a:t>11</a:t>
            </a:fld>
            <a:endParaRPr lang="en-GB"/>
          </a:p>
        </p:txBody>
      </p:sp>
    </p:spTree>
    <p:extLst>
      <p:ext uri="{BB962C8B-B14F-4D97-AF65-F5344CB8AC3E}">
        <p14:creationId xmlns:p14="http://schemas.microsoft.com/office/powerpoint/2010/main" val="23650475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i="0" kern="1200" dirty="0">
                <a:solidFill>
                  <a:schemeClr val="tx1"/>
                </a:solidFill>
                <a:effectLst/>
                <a:latin typeface="+mn-lt"/>
                <a:ea typeface="+mn-ea"/>
                <a:cs typeface="+mn-cs"/>
              </a:rPr>
              <a:t>Nitrate Vulnerable Zones (NVZs):</a:t>
            </a:r>
            <a:r>
              <a:rPr lang="en-GB" sz="1200" b="0" i="0" kern="1200" dirty="0">
                <a:solidFill>
                  <a:schemeClr val="tx1"/>
                </a:solidFill>
                <a:effectLst/>
                <a:latin typeface="+mn-lt"/>
                <a:ea typeface="+mn-ea"/>
                <a:cs typeface="+mn-cs"/>
              </a:rPr>
              <a:t> The NPPR 2015 requires farmers in designated areas to follow mandatory action programmes to reduce nitrogen pollution in water.</a:t>
            </a:r>
          </a:p>
          <a:p>
            <a:r>
              <a:rPr lang="en-GB" sz="1200" b="1" i="0" kern="1200" dirty="0">
                <a:solidFill>
                  <a:schemeClr val="tx1"/>
                </a:solidFill>
                <a:effectLst/>
                <a:latin typeface="+mn-lt"/>
                <a:ea typeface="+mn-ea"/>
                <a:cs typeface="+mn-cs"/>
              </a:rPr>
              <a:t>Post-Implementation Review (2025):</a:t>
            </a:r>
            <a:r>
              <a:rPr lang="en-GB" sz="1200" b="0" i="0" kern="1200" dirty="0">
                <a:solidFill>
                  <a:schemeClr val="tx1"/>
                </a:solidFill>
                <a:effectLst/>
                <a:latin typeface="+mn-lt"/>
                <a:ea typeface="+mn-ea"/>
                <a:cs typeface="+mn-cs"/>
              </a:rPr>
              <a:t> The 2015 regulations underwent a review in March 2025, which received a green rating for its assessment of the rules' effectiveness.</a:t>
            </a:r>
          </a:p>
          <a:p>
            <a:r>
              <a:rPr lang="en-GB" sz="1200" b="1" i="0" kern="1200" dirty="0">
                <a:solidFill>
                  <a:schemeClr val="tx1"/>
                </a:solidFill>
                <a:effectLst/>
                <a:latin typeface="+mn-lt"/>
                <a:ea typeface="+mn-ea"/>
                <a:cs typeface="+mn-cs"/>
              </a:rPr>
              <a:t>Water (Special Measures) Act 2025:</a:t>
            </a:r>
            <a:r>
              <a:rPr lang="en-GB" sz="1200" b="0" i="0" kern="1200" dirty="0">
                <a:solidFill>
                  <a:schemeClr val="tx1"/>
                </a:solidFill>
                <a:effectLst/>
                <a:latin typeface="+mn-lt"/>
                <a:ea typeface="+mn-ea"/>
                <a:cs typeface="+mn-cs"/>
              </a:rPr>
              <a:t> Effective from June 23, 2025, this law forces water companies to publish yearly Pollution Incident Reduction Plans (PIRPs) to reduce sewage pollution.</a:t>
            </a:r>
          </a:p>
          <a:p>
            <a:r>
              <a:rPr lang="en-GB" sz="1200" b="1" i="0" kern="1200" dirty="0">
                <a:solidFill>
                  <a:schemeClr val="tx1"/>
                </a:solidFill>
                <a:effectLst/>
                <a:latin typeface="+mn-lt"/>
                <a:ea typeface="+mn-ea"/>
                <a:cs typeface="+mn-cs"/>
              </a:rPr>
              <a:t>Nutrient Neutrality:</a:t>
            </a:r>
            <a:r>
              <a:rPr lang="en-GB" sz="1200" b="0" i="0" kern="1200" dirty="0">
                <a:solidFill>
                  <a:schemeClr val="tx1"/>
                </a:solidFill>
                <a:effectLst/>
                <a:latin typeface="+mn-lt"/>
                <a:ea typeface="+mn-ea"/>
                <a:cs typeface="+mn-cs"/>
              </a:rPr>
              <a:t> To mitigate excess nutrients in protected sites, new developments in certain areas must achieve nutrient neutrality, supported by a new </a:t>
            </a:r>
            <a:r>
              <a:rPr lang="en-GB" sz="1200" b="0" i="0" kern="1200" dirty="0">
                <a:solidFill>
                  <a:schemeClr val="tx1"/>
                </a:solidFill>
                <a:effectLst/>
                <a:latin typeface="+mn-lt"/>
                <a:ea typeface="+mn-ea"/>
                <a:cs typeface="+mn-cs"/>
                <a:hlinkClick r:id="rId3"/>
              </a:rPr>
              <a:t>Nutrient Mitigation Scheme</a:t>
            </a:r>
            <a:r>
              <a:rPr lang="en-GB" sz="1200" b="0" i="0" kern="1200" dirty="0">
                <a:solidFill>
                  <a:schemeClr val="tx1"/>
                </a:solidFill>
                <a:effectLst/>
                <a:latin typeface="+mn-lt"/>
                <a:ea typeface="+mn-ea"/>
                <a:cs typeface="+mn-cs"/>
              </a:rPr>
              <a:t>.</a:t>
            </a:r>
          </a:p>
          <a:p>
            <a:r>
              <a:rPr lang="en-GB" sz="1200" b="1" i="0" kern="1200" dirty="0">
                <a:solidFill>
                  <a:schemeClr val="tx1"/>
                </a:solidFill>
                <a:effectLst/>
                <a:latin typeface="+mn-lt"/>
                <a:ea typeface="+mn-ea"/>
                <a:cs typeface="+mn-cs"/>
              </a:rPr>
              <a:t>Regulation 4:</a:t>
            </a:r>
            <a:r>
              <a:rPr lang="en-GB" sz="1200" b="0" i="0" kern="1200" dirty="0">
                <a:solidFill>
                  <a:schemeClr val="tx1"/>
                </a:solidFill>
                <a:effectLst/>
                <a:latin typeface="+mn-lt"/>
                <a:ea typeface="+mn-ea"/>
                <a:cs typeface="+mn-cs"/>
              </a:rPr>
              <a:t> Ensures all water fittings (taps, toilets) connected to the public supply are tested for safety and compliance.</a:t>
            </a:r>
          </a:p>
          <a:p>
            <a:r>
              <a:rPr lang="en-GB" sz="1200" b="1" i="0" kern="1200" dirty="0">
                <a:solidFill>
                  <a:schemeClr val="tx1"/>
                </a:solidFill>
                <a:effectLst/>
                <a:latin typeface="+mn-lt"/>
                <a:ea typeface="+mn-ea"/>
                <a:cs typeface="+mn-cs"/>
              </a:rPr>
              <a:t>Water Resource Challenges:</a:t>
            </a:r>
            <a:r>
              <a:rPr lang="en-GB" sz="1200" b="0" i="0" kern="1200" dirty="0">
                <a:solidFill>
                  <a:schemeClr val="tx1"/>
                </a:solidFill>
                <a:effectLst/>
                <a:latin typeface="+mn-lt"/>
                <a:ea typeface="+mn-ea"/>
                <a:cs typeface="+mn-cs"/>
              </a:rPr>
              <a:t> Concerns about future water availability have spurred plans for new infrastructure to prevent scarcity, with 2025 frameworks highlighting the need to protect the water environment</a:t>
            </a:r>
          </a:p>
          <a:p>
            <a:endParaRPr lang="en-GB" dirty="0"/>
          </a:p>
        </p:txBody>
      </p:sp>
      <p:sp>
        <p:nvSpPr>
          <p:cNvPr id="4" name="Slide Number Placeholder 3"/>
          <p:cNvSpPr>
            <a:spLocks noGrp="1"/>
          </p:cNvSpPr>
          <p:nvPr>
            <p:ph type="sldNum" sz="quarter" idx="5"/>
          </p:nvPr>
        </p:nvSpPr>
        <p:spPr/>
        <p:txBody>
          <a:bodyPr/>
          <a:lstStyle/>
          <a:p>
            <a:fld id="{90558241-5DFD-49D1-8313-CDC641A2B4AE}" type="slidenum">
              <a:rPr lang="en-GB" smtClean="0"/>
              <a:t>12</a:t>
            </a:fld>
            <a:endParaRPr lang="en-GB"/>
          </a:p>
        </p:txBody>
      </p:sp>
    </p:spTree>
    <p:extLst>
      <p:ext uri="{BB962C8B-B14F-4D97-AF65-F5344CB8AC3E}">
        <p14:creationId xmlns:p14="http://schemas.microsoft.com/office/powerpoint/2010/main" val="35774602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BA2DA7-2646-DC1B-2578-425233AE228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905B29EB-A62E-F490-8AAA-1EAAFD5C8F4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E593E91-1D80-474D-B7A0-57E16E644392}"/>
              </a:ext>
            </a:extLst>
          </p:cNvPr>
          <p:cNvSpPr>
            <a:spLocks noGrp="1"/>
          </p:cNvSpPr>
          <p:nvPr>
            <p:ph type="dt" sz="half" idx="10"/>
          </p:nvPr>
        </p:nvSpPr>
        <p:spPr/>
        <p:txBody>
          <a:bodyPr/>
          <a:lstStyle/>
          <a:p>
            <a:fld id="{8EE2BBDA-7DB7-4259-883A-5C8D2F04DB21}" type="datetime1">
              <a:rPr lang="en-GB" smtClean="0"/>
              <a:t>22/05/2026</a:t>
            </a:fld>
            <a:endParaRPr lang="en-GB"/>
          </a:p>
        </p:txBody>
      </p:sp>
      <p:sp>
        <p:nvSpPr>
          <p:cNvPr id="5" name="Footer Placeholder 4">
            <a:extLst>
              <a:ext uri="{FF2B5EF4-FFF2-40B4-BE49-F238E27FC236}">
                <a16:creationId xmlns:a16="http://schemas.microsoft.com/office/drawing/2014/main" id="{D8E06128-780F-7BA1-31BA-174464547ED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70572BB-ABC7-811F-A799-A53F252BF15C}"/>
              </a:ext>
            </a:extLst>
          </p:cNvPr>
          <p:cNvSpPr>
            <a:spLocks noGrp="1"/>
          </p:cNvSpPr>
          <p:nvPr>
            <p:ph type="sldNum" sz="quarter" idx="12"/>
          </p:nvPr>
        </p:nvSpPr>
        <p:spPr/>
        <p:txBody>
          <a:bodyPr/>
          <a:lstStyle/>
          <a:p>
            <a:fld id="{F552DF9F-204A-4545-9429-E45A39C9AF3B}" type="slidenum">
              <a:rPr lang="en-GB" smtClean="0"/>
              <a:t>‹#›</a:t>
            </a:fld>
            <a:endParaRPr lang="en-GB"/>
          </a:p>
        </p:txBody>
      </p:sp>
    </p:spTree>
    <p:extLst>
      <p:ext uri="{BB962C8B-B14F-4D97-AF65-F5344CB8AC3E}">
        <p14:creationId xmlns:p14="http://schemas.microsoft.com/office/powerpoint/2010/main" val="7797114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9335E7-E11A-2D2A-C2C3-88E23BF07ED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98C55C8-0FE7-7ADB-D6C6-BCEE572CC69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751A0EA-B698-2293-03D5-F227FE471967}"/>
              </a:ext>
            </a:extLst>
          </p:cNvPr>
          <p:cNvSpPr>
            <a:spLocks noGrp="1"/>
          </p:cNvSpPr>
          <p:nvPr>
            <p:ph type="dt" sz="half" idx="10"/>
          </p:nvPr>
        </p:nvSpPr>
        <p:spPr/>
        <p:txBody>
          <a:bodyPr/>
          <a:lstStyle/>
          <a:p>
            <a:fld id="{67109C60-613D-4CCD-BEB0-04E207427A7B}" type="datetime1">
              <a:rPr lang="en-GB" smtClean="0"/>
              <a:t>22/05/2026</a:t>
            </a:fld>
            <a:endParaRPr lang="en-GB"/>
          </a:p>
        </p:txBody>
      </p:sp>
      <p:sp>
        <p:nvSpPr>
          <p:cNvPr id="5" name="Footer Placeholder 4">
            <a:extLst>
              <a:ext uri="{FF2B5EF4-FFF2-40B4-BE49-F238E27FC236}">
                <a16:creationId xmlns:a16="http://schemas.microsoft.com/office/drawing/2014/main" id="{CEDB980D-8616-3F56-9C27-F936A372C2D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CE1AD22-E011-694D-8F90-506820A45FDF}"/>
              </a:ext>
            </a:extLst>
          </p:cNvPr>
          <p:cNvSpPr>
            <a:spLocks noGrp="1"/>
          </p:cNvSpPr>
          <p:nvPr>
            <p:ph type="sldNum" sz="quarter" idx="12"/>
          </p:nvPr>
        </p:nvSpPr>
        <p:spPr/>
        <p:txBody>
          <a:bodyPr/>
          <a:lstStyle/>
          <a:p>
            <a:fld id="{F552DF9F-204A-4545-9429-E45A39C9AF3B}" type="slidenum">
              <a:rPr lang="en-GB" smtClean="0"/>
              <a:t>‹#›</a:t>
            </a:fld>
            <a:endParaRPr lang="en-GB"/>
          </a:p>
        </p:txBody>
      </p:sp>
    </p:spTree>
    <p:extLst>
      <p:ext uri="{BB962C8B-B14F-4D97-AF65-F5344CB8AC3E}">
        <p14:creationId xmlns:p14="http://schemas.microsoft.com/office/powerpoint/2010/main" val="28196234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E6D68B-7B96-07F4-7AC2-16161500F24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ABEAFC1F-EE6A-2882-C8B7-B4BFC79BE62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A89B05B-1447-5EE4-DE34-AA9A44327B04}"/>
              </a:ext>
            </a:extLst>
          </p:cNvPr>
          <p:cNvSpPr>
            <a:spLocks noGrp="1"/>
          </p:cNvSpPr>
          <p:nvPr>
            <p:ph type="dt" sz="half" idx="10"/>
          </p:nvPr>
        </p:nvSpPr>
        <p:spPr/>
        <p:txBody>
          <a:bodyPr/>
          <a:lstStyle/>
          <a:p>
            <a:fld id="{4744A991-2242-4ABD-A638-3A881AAE0BEA}" type="datetime1">
              <a:rPr lang="en-GB" smtClean="0"/>
              <a:t>22/05/2026</a:t>
            </a:fld>
            <a:endParaRPr lang="en-GB"/>
          </a:p>
        </p:txBody>
      </p:sp>
      <p:sp>
        <p:nvSpPr>
          <p:cNvPr id="5" name="Footer Placeholder 4">
            <a:extLst>
              <a:ext uri="{FF2B5EF4-FFF2-40B4-BE49-F238E27FC236}">
                <a16:creationId xmlns:a16="http://schemas.microsoft.com/office/drawing/2014/main" id="{6A038B67-19E0-FAE4-F3D4-86CBADA5372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8943DE3-C5C0-1778-480E-53B8459B2654}"/>
              </a:ext>
            </a:extLst>
          </p:cNvPr>
          <p:cNvSpPr>
            <a:spLocks noGrp="1"/>
          </p:cNvSpPr>
          <p:nvPr>
            <p:ph type="sldNum" sz="quarter" idx="12"/>
          </p:nvPr>
        </p:nvSpPr>
        <p:spPr/>
        <p:txBody>
          <a:bodyPr/>
          <a:lstStyle/>
          <a:p>
            <a:fld id="{F552DF9F-204A-4545-9429-E45A39C9AF3B}" type="slidenum">
              <a:rPr lang="en-GB" smtClean="0"/>
              <a:t>‹#›</a:t>
            </a:fld>
            <a:endParaRPr lang="en-GB"/>
          </a:p>
        </p:txBody>
      </p:sp>
    </p:spTree>
    <p:extLst>
      <p:ext uri="{BB962C8B-B14F-4D97-AF65-F5344CB8AC3E}">
        <p14:creationId xmlns:p14="http://schemas.microsoft.com/office/powerpoint/2010/main" val="3359604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F64C4-8A00-3835-BA9A-33D79ED914A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0814F31-8246-2BF2-9EE7-8FAF39ECD2B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E99F1D1-F545-6D80-D929-49A9EC65B7C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2621F716-AD7E-1579-4104-C1F18BC552A3}"/>
              </a:ext>
            </a:extLst>
          </p:cNvPr>
          <p:cNvSpPr>
            <a:spLocks noGrp="1"/>
          </p:cNvSpPr>
          <p:nvPr>
            <p:ph type="dt" sz="half" idx="10"/>
          </p:nvPr>
        </p:nvSpPr>
        <p:spPr/>
        <p:txBody>
          <a:bodyPr/>
          <a:lstStyle/>
          <a:p>
            <a:fld id="{129EDDF4-1FBF-4F95-AC81-B9904E37B087}" type="datetime1">
              <a:rPr lang="en-GB" smtClean="0"/>
              <a:t>22/05/2026</a:t>
            </a:fld>
            <a:endParaRPr lang="en-GB"/>
          </a:p>
        </p:txBody>
      </p:sp>
      <p:sp>
        <p:nvSpPr>
          <p:cNvPr id="6" name="Footer Placeholder 5">
            <a:extLst>
              <a:ext uri="{FF2B5EF4-FFF2-40B4-BE49-F238E27FC236}">
                <a16:creationId xmlns:a16="http://schemas.microsoft.com/office/drawing/2014/main" id="{4126F95C-818F-3453-47FB-C9CAB03F365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BE9AD14-741A-3E63-D788-AE064EB56681}"/>
              </a:ext>
            </a:extLst>
          </p:cNvPr>
          <p:cNvSpPr>
            <a:spLocks noGrp="1"/>
          </p:cNvSpPr>
          <p:nvPr>
            <p:ph type="sldNum" sz="quarter" idx="12"/>
          </p:nvPr>
        </p:nvSpPr>
        <p:spPr/>
        <p:txBody>
          <a:bodyPr/>
          <a:lstStyle/>
          <a:p>
            <a:fld id="{F552DF9F-204A-4545-9429-E45A39C9AF3B}" type="slidenum">
              <a:rPr lang="en-GB" smtClean="0"/>
              <a:t>‹#›</a:t>
            </a:fld>
            <a:endParaRPr lang="en-GB"/>
          </a:p>
        </p:txBody>
      </p:sp>
    </p:spTree>
    <p:extLst>
      <p:ext uri="{BB962C8B-B14F-4D97-AF65-F5344CB8AC3E}">
        <p14:creationId xmlns:p14="http://schemas.microsoft.com/office/powerpoint/2010/main" val="34759528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FDA3F-E2B2-48B9-B165-473AB5A936D5}"/>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225FD29-E843-6470-269B-B28E228E0A0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3ACC196-1646-B5B4-1D7B-FD1ADEC36CE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CAC47D0-92FE-2BF2-BE4D-44E51378936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11C9104-2029-E52F-CBE6-D560281B3D8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B31F5ED-6561-E862-7384-69877FAEDA9F}"/>
              </a:ext>
            </a:extLst>
          </p:cNvPr>
          <p:cNvSpPr>
            <a:spLocks noGrp="1"/>
          </p:cNvSpPr>
          <p:nvPr>
            <p:ph type="dt" sz="half" idx="10"/>
          </p:nvPr>
        </p:nvSpPr>
        <p:spPr/>
        <p:txBody>
          <a:bodyPr/>
          <a:lstStyle/>
          <a:p>
            <a:fld id="{E0CBC805-D007-4C27-85CA-60CFEEBF4360}" type="datetime1">
              <a:rPr lang="en-GB" smtClean="0"/>
              <a:t>22/05/2026</a:t>
            </a:fld>
            <a:endParaRPr lang="en-GB"/>
          </a:p>
        </p:txBody>
      </p:sp>
      <p:sp>
        <p:nvSpPr>
          <p:cNvPr id="8" name="Footer Placeholder 7">
            <a:extLst>
              <a:ext uri="{FF2B5EF4-FFF2-40B4-BE49-F238E27FC236}">
                <a16:creationId xmlns:a16="http://schemas.microsoft.com/office/drawing/2014/main" id="{1CF3C1CB-37A6-1C87-811A-97ABE7892C6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B3D2B6D-BC62-FDA8-20FF-91543559A11D}"/>
              </a:ext>
            </a:extLst>
          </p:cNvPr>
          <p:cNvSpPr>
            <a:spLocks noGrp="1"/>
          </p:cNvSpPr>
          <p:nvPr>
            <p:ph type="sldNum" sz="quarter" idx="12"/>
          </p:nvPr>
        </p:nvSpPr>
        <p:spPr/>
        <p:txBody>
          <a:bodyPr/>
          <a:lstStyle/>
          <a:p>
            <a:fld id="{F552DF9F-204A-4545-9429-E45A39C9AF3B}" type="slidenum">
              <a:rPr lang="en-GB" smtClean="0"/>
              <a:t>‹#›</a:t>
            </a:fld>
            <a:endParaRPr lang="en-GB"/>
          </a:p>
        </p:txBody>
      </p:sp>
    </p:spTree>
    <p:extLst>
      <p:ext uri="{BB962C8B-B14F-4D97-AF65-F5344CB8AC3E}">
        <p14:creationId xmlns:p14="http://schemas.microsoft.com/office/powerpoint/2010/main" val="18971715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C2805-20A7-94A8-2945-D3C5730AB800}"/>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00A4CD79-F29D-E635-92A8-1F7D5E1461EB}"/>
              </a:ext>
            </a:extLst>
          </p:cNvPr>
          <p:cNvSpPr>
            <a:spLocks noGrp="1"/>
          </p:cNvSpPr>
          <p:nvPr>
            <p:ph type="dt" sz="half" idx="10"/>
          </p:nvPr>
        </p:nvSpPr>
        <p:spPr/>
        <p:txBody>
          <a:bodyPr/>
          <a:lstStyle/>
          <a:p>
            <a:fld id="{1D45CB2C-9600-4F3F-8334-5C528953AFF6}" type="datetime1">
              <a:rPr lang="en-GB" smtClean="0"/>
              <a:t>22/05/2026</a:t>
            </a:fld>
            <a:endParaRPr lang="en-GB"/>
          </a:p>
        </p:txBody>
      </p:sp>
      <p:sp>
        <p:nvSpPr>
          <p:cNvPr id="4" name="Footer Placeholder 3">
            <a:extLst>
              <a:ext uri="{FF2B5EF4-FFF2-40B4-BE49-F238E27FC236}">
                <a16:creationId xmlns:a16="http://schemas.microsoft.com/office/drawing/2014/main" id="{901A10DB-C8EA-07D2-4129-A1133257BB6C}"/>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99F951AC-896D-5589-B5DD-10B7B29A9FD5}"/>
              </a:ext>
            </a:extLst>
          </p:cNvPr>
          <p:cNvSpPr>
            <a:spLocks noGrp="1"/>
          </p:cNvSpPr>
          <p:nvPr>
            <p:ph type="sldNum" sz="quarter" idx="12"/>
          </p:nvPr>
        </p:nvSpPr>
        <p:spPr/>
        <p:txBody>
          <a:bodyPr/>
          <a:lstStyle/>
          <a:p>
            <a:fld id="{F552DF9F-204A-4545-9429-E45A39C9AF3B}" type="slidenum">
              <a:rPr lang="en-GB" smtClean="0"/>
              <a:t>‹#›</a:t>
            </a:fld>
            <a:endParaRPr lang="en-GB"/>
          </a:p>
        </p:txBody>
      </p:sp>
    </p:spTree>
    <p:extLst>
      <p:ext uri="{BB962C8B-B14F-4D97-AF65-F5344CB8AC3E}">
        <p14:creationId xmlns:p14="http://schemas.microsoft.com/office/powerpoint/2010/main" val="10491127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E8D53C3-B2C3-A702-559C-8B4749BD031D}"/>
              </a:ext>
            </a:extLst>
          </p:cNvPr>
          <p:cNvSpPr>
            <a:spLocks noGrp="1"/>
          </p:cNvSpPr>
          <p:nvPr>
            <p:ph type="dt" sz="half" idx="10"/>
          </p:nvPr>
        </p:nvSpPr>
        <p:spPr/>
        <p:txBody>
          <a:bodyPr/>
          <a:lstStyle/>
          <a:p>
            <a:fld id="{21A15018-ECEE-4CEB-B45E-DE6D519E26F2}" type="datetime1">
              <a:rPr lang="en-GB" smtClean="0"/>
              <a:t>22/05/2026</a:t>
            </a:fld>
            <a:endParaRPr lang="en-GB"/>
          </a:p>
        </p:txBody>
      </p:sp>
      <p:sp>
        <p:nvSpPr>
          <p:cNvPr id="3" name="Footer Placeholder 2">
            <a:extLst>
              <a:ext uri="{FF2B5EF4-FFF2-40B4-BE49-F238E27FC236}">
                <a16:creationId xmlns:a16="http://schemas.microsoft.com/office/drawing/2014/main" id="{E9BA8444-9780-0383-0B6C-BEECB56F0D64}"/>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F592D3E-5C2C-ED95-375B-EA31C789D9AB}"/>
              </a:ext>
            </a:extLst>
          </p:cNvPr>
          <p:cNvSpPr>
            <a:spLocks noGrp="1"/>
          </p:cNvSpPr>
          <p:nvPr>
            <p:ph type="sldNum" sz="quarter" idx="12"/>
          </p:nvPr>
        </p:nvSpPr>
        <p:spPr/>
        <p:txBody>
          <a:bodyPr/>
          <a:lstStyle/>
          <a:p>
            <a:fld id="{F552DF9F-204A-4545-9429-E45A39C9AF3B}" type="slidenum">
              <a:rPr lang="en-GB" smtClean="0"/>
              <a:t>‹#›</a:t>
            </a:fld>
            <a:endParaRPr lang="en-GB"/>
          </a:p>
        </p:txBody>
      </p:sp>
    </p:spTree>
    <p:extLst>
      <p:ext uri="{BB962C8B-B14F-4D97-AF65-F5344CB8AC3E}">
        <p14:creationId xmlns:p14="http://schemas.microsoft.com/office/powerpoint/2010/main" val="16332761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2A3C92-0E0D-F822-A77A-079BE64C1AF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FEC5A55-7F7B-EAB1-4347-BA0A4F70C04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A6F8C988-A4F0-7314-8ACD-EFEF437CC80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97CD9F4-04FD-1141-E013-3AEE882AD326}"/>
              </a:ext>
            </a:extLst>
          </p:cNvPr>
          <p:cNvSpPr>
            <a:spLocks noGrp="1"/>
          </p:cNvSpPr>
          <p:nvPr>
            <p:ph type="dt" sz="half" idx="10"/>
          </p:nvPr>
        </p:nvSpPr>
        <p:spPr/>
        <p:txBody>
          <a:bodyPr/>
          <a:lstStyle/>
          <a:p>
            <a:fld id="{93C141D4-E9DE-4A88-9271-65F1AE0AE49C}" type="datetime1">
              <a:rPr lang="en-GB" smtClean="0"/>
              <a:t>22/05/2026</a:t>
            </a:fld>
            <a:endParaRPr lang="en-GB"/>
          </a:p>
        </p:txBody>
      </p:sp>
      <p:sp>
        <p:nvSpPr>
          <p:cNvPr id="6" name="Footer Placeholder 5">
            <a:extLst>
              <a:ext uri="{FF2B5EF4-FFF2-40B4-BE49-F238E27FC236}">
                <a16:creationId xmlns:a16="http://schemas.microsoft.com/office/drawing/2014/main" id="{1EDCE060-00D5-5067-DFD0-0A52632D3EA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11EB081-9265-72C8-5C78-10AFBEFD3F65}"/>
              </a:ext>
            </a:extLst>
          </p:cNvPr>
          <p:cNvSpPr>
            <a:spLocks noGrp="1"/>
          </p:cNvSpPr>
          <p:nvPr>
            <p:ph type="sldNum" sz="quarter" idx="12"/>
          </p:nvPr>
        </p:nvSpPr>
        <p:spPr/>
        <p:txBody>
          <a:bodyPr/>
          <a:lstStyle/>
          <a:p>
            <a:fld id="{F552DF9F-204A-4545-9429-E45A39C9AF3B}" type="slidenum">
              <a:rPr lang="en-GB" smtClean="0"/>
              <a:t>‹#›</a:t>
            </a:fld>
            <a:endParaRPr lang="en-GB"/>
          </a:p>
        </p:txBody>
      </p:sp>
    </p:spTree>
    <p:extLst>
      <p:ext uri="{BB962C8B-B14F-4D97-AF65-F5344CB8AC3E}">
        <p14:creationId xmlns:p14="http://schemas.microsoft.com/office/powerpoint/2010/main" val="7636301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F4A7C-5969-DFA9-A2F6-98A387112B3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BEC001F7-1C11-EACF-EE66-A2AC7950594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7659E85F-8A5F-C591-9D6E-7E4D4052C5B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032CC1F-9A16-6E57-9B09-E5F84C22CC90}"/>
              </a:ext>
            </a:extLst>
          </p:cNvPr>
          <p:cNvSpPr>
            <a:spLocks noGrp="1"/>
          </p:cNvSpPr>
          <p:nvPr>
            <p:ph type="dt" sz="half" idx="10"/>
          </p:nvPr>
        </p:nvSpPr>
        <p:spPr/>
        <p:txBody>
          <a:bodyPr/>
          <a:lstStyle/>
          <a:p>
            <a:fld id="{18AE6737-D84A-4AAA-A893-EED366230424}" type="datetime1">
              <a:rPr lang="en-GB" smtClean="0"/>
              <a:t>22/05/2026</a:t>
            </a:fld>
            <a:endParaRPr lang="en-GB"/>
          </a:p>
        </p:txBody>
      </p:sp>
      <p:sp>
        <p:nvSpPr>
          <p:cNvPr id="6" name="Footer Placeholder 5">
            <a:extLst>
              <a:ext uri="{FF2B5EF4-FFF2-40B4-BE49-F238E27FC236}">
                <a16:creationId xmlns:a16="http://schemas.microsoft.com/office/drawing/2014/main" id="{74C5C4B8-31D9-EF46-96DF-DED4119C4D4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BC603FF-BED9-1A65-5CF0-E6B7C6CBC3A2}"/>
              </a:ext>
            </a:extLst>
          </p:cNvPr>
          <p:cNvSpPr>
            <a:spLocks noGrp="1"/>
          </p:cNvSpPr>
          <p:nvPr>
            <p:ph type="sldNum" sz="quarter" idx="12"/>
          </p:nvPr>
        </p:nvSpPr>
        <p:spPr/>
        <p:txBody>
          <a:bodyPr/>
          <a:lstStyle/>
          <a:p>
            <a:fld id="{F552DF9F-204A-4545-9429-E45A39C9AF3B}" type="slidenum">
              <a:rPr lang="en-GB" smtClean="0"/>
              <a:t>‹#›</a:t>
            </a:fld>
            <a:endParaRPr lang="en-GB"/>
          </a:p>
        </p:txBody>
      </p:sp>
    </p:spTree>
    <p:extLst>
      <p:ext uri="{BB962C8B-B14F-4D97-AF65-F5344CB8AC3E}">
        <p14:creationId xmlns:p14="http://schemas.microsoft.com/office/powerpoint/2010/main" val="16603390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5FCE70-C1EA-B451-B735-E6B9A37D66E4}"/>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C8D39B5-9780-A278-84F2-9403D1D4267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6CA8B7E-5131-6991-685F-76B7F2C34713}"/>
              </a:ext>
            </a:extLst>
          </p:cNvPr>
          <p:cNvSpPr>
            <a:spLocks noGrp="1"/>
          </p:cNvSpPr>
          <p:nvPr>
            <p:ph type="dt" sz="half" idx="10"/>
          </p:nvPr>
        </p:nvSpPr>
        <p:spPr/>
        <p:txBody>
          <a:bodyPr/>
          <a:lstStyle/>
          <a:p>
            <a:fld id="{941BB556-5495-4F44-85EE-5D147D54AF66}" type="datetime1">
              <a:rPr lang="en-GB" smtClean="0"/>
              <a:t>22/05/2026</a:t>
            </a:fld>
            <a:endParaRPr lang="en-GB"/>
          </a:p>
        </p:txBody>
      </p:sp>
      <p:sp>
        <p:nvSpPr>
          <p:cNvPr id="5" name="Footer Placeholder 4">
            <a:extLst>
              <a:ext uri="{FF2B5EF4-FFF2-40B4-BE49-F238E27FC236}">
                <a16:creationId xmlns:a16="http://schemas.microsoft.com/office/drawing/2014/main" id="{B534803D-BF59-E003-61F1-712CB45E4BD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EE16115-EA81-DD4D-56FC-67BE0E9EE21F}"/>
              </a:ext>
            </a:extLst>
          </p:cNvPr>
          <p:cNvSpPr>
            <a:spLocks noGrp="1"/>
          </p:cNvSpPr>
          <p:nvPr>
            <p:ph type="sldNum" sz="quarter" idx="12"/>
          </p:nvPr>
        </p:nvSpPr>
        <p:spPr/>
        <p:txBody>
          <a:bodyPr/>
          <a:lstStyle/>
          <a:p>
            <a:fld id="{F552DF9F-204A-4545-9429-E45A39C9AF3B}" type="slidenum">
              <a:rPr lang="en-GB" smtClean="0"/>
              <a:t>‹#›</a:t>
            </a:fld>
            <a:endParaRPr lang="en-GB"/>
          </a:p>
        </p:txBody>
      </p:sp>
    </p:spTree>
    <p:extLst>
      <p:ext uri="{BB962C8B-B14F-4D97-AF65-F5344CB8AC3E}">
        <p14:creationId xmlns:p14="http://schemas.microsoft.com/office/powerpoint/2010/main" val="20998141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0A8B28A-0D19-1B4F-24D1-92E4DC3C44A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246B49C-AD99-2697-CD38-A7A87258918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179FEE2-F25D-E0B6-E3CF-74C2A3EA2D30}"/>
              </a:ext>
            </a:extLst>
          </p:cNvPr>
          <p:cNvSpPr>
            <a:spLocks noGrp="1"/>
          </p:cNvSpPr>
          <p:nvPr>
            <p:ph type="dt" sz="half" idx="10"/>
          </p:nvPr>
        </p:nvSpPr>
        <p:spPr/>
        <p:txBody>
          <a:bodyPr/>
          <a:lstStyle/>
          <a:p>
            <a:fld id="{1AA26AC5-E727-4F0F-9655-30638709D5CB}" type="datetime1">
              <a:rPr lang="en-GB" smtClean="0"/>
              <a:t>22/05/2026</a:t>
            </a:fld>
            <a:endParaRPr lang="en-GB"/>
          </a:p>
        </p:txBody>
      </p:sp>
      <p:sp>
        <p:nvSpPr>
          <p:cNvPr id="5" name="Footer Placeholder 4">
            <a:extLst>
              <a:ext uri="{FF2B5EF4-FFF2-40B4-BE49-F238E27FC236}">
                <a16:creationId xmlns:a16="http://schemas.microsoft.com/office/drawing/2014/main" id="{B256CC98-3E76-67DD-0DCC-B515A3DBCF9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1ED501B-FD3D-CAA5-1FB4-79273090636B}"/>
              </a:ext>
            </a:extLst>
          </p:cNvPr>
          <p:cNvSpPr>
            <a:spLocks noGrp="1"/>
          </p:cNvSpPr>
          <p:nvPr>
            <p:ph type="sldNum" sz="quarter" idx="12"/>
          </p:nvPr>
        </p:nvSpPr>
        <p:spPr/>
        <p:txBody>
          <a:bodyPr/>
          <a:lstStyle/>
          <a:p>
            <a:fld id="{F552DF9F-204A-4545-9429-E45A39C9AF3B}" type="slidenum">
              <a:rPr lang="en-GB" smtClean="0"/>
              <a:t>‹#›</a:t>
            </a:fld>
            <a:endParaRPr lang="en-GB"/>
          </a:p>
        </p:txBody>
      </p:sp>
    </p:spTree>
    <p:extLst>
      <p:ext uri="{BB962C8B-B14F-4D97-AF65-F5344CB8AC3E}">
        <p14:creationId xmlns:p14="http://schemas.microsoft.com/office/powerpoint/2010/main" val="14233021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AF4275E-822E-145C-8C74-1CE0B163124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11A2A6F-03FF-01C0-AE34-1987FAF08DC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DF51FFA-825E-6165-24EC-2C4E5E8F26B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04B1DE5-EBEF-4A1F-8F6B-F4CFA819B227}" type="datetime1">
              <a:rPr lang="en-GB" smtClean="0"/>
              <a:t>22/05/2026</a:t>
            </a:fld>
            <a:endParaRPr lang="en-GB"/>
          </a:p>
        </p:txBody>
      </p:sp>
      <p:sp>
        <p:nvSpPr>
          <p:cNvPr id="5" name="Footer Placeholder 4">
            <a:extLst>
              <a:ext uri="{FF2B5EF4-FFF2-40B4-BE49-F238E27FC236}">
                <a16:creationId xmlns:a16="http://schemas.microsoft.com/office/drawing/2014/main" id="{9D0E4C47-1589-2C1E-A241-7A6271E8AE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AA4E8BDE-0D78-18ED-FF9A-68B7E9DAB7B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552DF9F-204A-4545-9429-E45A39C9AF3B}" type="slidenum">
              <a:rPr lang="en-GB" smtClean="0"/>
              <a:t>‹#›</a:t>
            </a:fld>
            <a:endParaRPr lang="en-GB"/>
          </a:p>
        </p:txBody>
      </p:sp>
    </p:spTree>
    <p:extLst>
      <p:ext uri="{BB962C8B-B14F-4D97-AF65-F5344CB8AC3E}">
        <p14:creationId xmlns:p14="http://schemas.microsoft.com/office/powerpoint/2010/main" val="1261414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18/10/relationships/comments" Target="../comments/modernComment_101_9538FD9E.xml"/><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microsoft.com/office/2018/10/relationships/comments" Target="../comments/modernComment_103_BEE57485.xml"/><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microsoft.com/office/2018/10/relationships/comments" Target="../comments/modernComment_109_A7EA7053.xml"/><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hyperlink" Target="https://www.gov.uk/government/news/government-sets-out-plan-to-reduce-water-pollution" TargetMode="External"/><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C5BEC7-9828-6A32-74CD-E7D9AB15BA94}"/>
              </a:ext>
            </a:extLst>
          </p:cNvPr>
          <p:cNvSpPr>
            <a:spLocks noGrp="1"/>
          </p:cNvSpPr>
          <p:nvPr>
            <p:ph type="ctrTitle"/>
          </p:nvPr>
        </p:nvSpPr>
        <p:spPr>
          <a:xfrm>
            <a:off x="1406769" y="351692"/>
            <a:ext cx="9261231" cy="3158271"/>
          </a:xfrm>
        </p:spPr>
        <p:txBody>
          <a:bodyPr>
            <a:normAutofit/>
          </a:bodyPr>
          <a:lstStyle/>
          <a:p>
            <a:r>
              <a:rPr lang="en-GB" sz="1200" dirty="0"/>
              <a:t>Version 22.05.26</a:t>
            </a:r>
            <a:br>
              <a:rPr lang="en-GB" dirty="0"/>
            </a:br>
            <a:r>
              <a:rPr lang="en-GB" dirty="0" err="1"/>
              <a:t>FoGB</a:t>
            </a:r>
            <a:br>
              <a:rPr lang="en-GB" dirty="0"/>
            </a:br>
            <a:r>
              <a:rPr lang="en-GB" dirty="0"/>
              <a:t>Deterioration in Water Quality?</a:t>
            </a:r>
          </a:p>
        </p:txBody>
      </p:sp>
      <p:sp>
        <p:nvSpPr>
          <p:cNvPr id="3" name="Subtitle 2">
            <a:extLst>
              <a:ext uri="{FF2B5EF4-FFF2-40B4-BE49-F238E27FC236}">
                <a16:creationId xmlns:a16="http://schemas.microsoft.com/office/drawing/2014/main" id="{0E2C708D-5972-9AF8-EB70-F51D45B3D32C}"/>
              </a:ext>
            </a:extLst>
          </p:cNvPr>
          <p:cNvSpPr>
            <a:spLocks noGrp="1"/>
          </p:cNvSpPr>
          <p:nvPr>
            <p:ph type="subTitle" idx="1"/>
          </p:nvPr>
        </p:nvSpPr>
        <p:spPr>
          <a:custGeom>
            <a:avLst/>
            <a:gdLst>
              <a:gd name="csX0" fmla="*/ 0 w 9144000"/>
              <a:gd name="csY0" fmla="*/ 0 h 1655762"/>
              <a:gd name="csX1" fmla="*/ 297180 w 9144000"/>
              <a:gd name="csY1" fmla="*/ 0 h 1655762"/>
              <a:gd name="csX2" fmla="*/ 1051560 w 9144000"/>
              <a:gd name="csY2" fmla="*/ 0 h 1655762"/>
              <a:gd name="csX3" fmla="*/ 1623060 w 9144000"/>
              <a:gd name="csY3" fmla="*/ 0 h 1655762"/>
              <a:gd name="csX4" fmla="*/ 1920240 w 9144000"/>
              <a:gd name="csY4" fmla="*/ 0 h 1655762"/>
              <a:gd name="csX5" fmla="*/ 2491740 w 9144000"/>
              <a:gd name="csY5" fmla="*/ 0 h 1655762"/>
              <a:gd name="csX6" fmla="*/ 3246120 w 9144000"/>
              <a:gd name="csY6" fmla="*/ 0 h 1655762"/>
              <a:gd name="csX7" fmla="*/ 3726180 w 9144000"/>
              <a:gd name="csY7" fmla="*/ 0 h 1655762"/>
              <a:gd name="csX8" fmla="*/ 4206240 w 9144000"/>
              <a:gd name="csY8" fmla="*/ 0 h 1655762"/>
              <a:gd name="csX9" fmla="*/ 4777740 w 9144000"/>
              <a:gd name="csY9" fmla="*/ 0 h 1655762"/>
              <a:gd name="csX10" fmla="*/ 5440680 w 9144000"/>
              <a:gd name="csY10" fmla="*/ 0 h 1655762"/>
              <a:gd name="csX11" fmla="*/ 6103620 w 9144000"/>
              <a:gd name="csY11" fmla="*/ 0 h 1655762"/>
              <a:gd name="csX12" fmla="*/ 6766560 w 9144000"/>
              <a:gd name="csY12" fmla="*/ 0 h 1655762"/>
              <a:gd name="csX13" fmla="*/ 7520940 w 9144000"/>
              <a:gd name="csY13" fmla="*/ 0 h 1655762"/>
              <a:gd name="csX14" fmla="*/ 8092440 w 9144000"/>
              <a:gd name="csY14" fmla="*/ 0 h 1655762"/>
              <a:gd name="csX15" fmla="*/ 9144000 w 9144000"/>
              <a:gd name="csY15" fmla="*/ 0 h 1655762"/>
              <a:gd name="csX16" fmla="*/ 9144000 w 9144000"/>
              <a:gd name="csY16" fmla="*/ 551921 h 1655762"/>
              <a:gd name="csX17" fmla="*/ 9144000 w 9144000"/>
              <a:gd name="csY17" fmla="*/ 1136957 h 1655762"/>
              <a:gd name="csX18" fmla="*/ 9144000 w 9144000"/>
              <a:gd name="csY18" fmla="*/ 1655762 h 1655762"/>
              <a:gd name="csX19" fmla="*/ 8389620 w 9144000"/>
              <a:gd name="csY19" fmla="*/ 1655762 h 1655762"/>
              <a:gd name="csX20" fmla="*/ 7909560 w 9144000"/>
              <a:gd name="csY20" fmla="*/ 1655762 h 1655762"/>
              <a:gd name="csX21" fmla="*/ 7429500 w 9144000"/>
              <a:gd name="csY21" fmla="*/ 1655762 h 1655762"/>
              <a:gd name="csX22" fmla="*/ 6949440 w 9144000"/>
              <a:gd name="csY22" fmla="*/ 1655762 h 1655762"/>
              <a:gd name="csX23" fmla="*/ 6286500 w 9144000"/>
              <a:gd name="csY23" fmla="*/ 1655762 h 1655762"/>
              <a:gd name="csX24" fmla="*/ 5715000 w 9144000"/>
              <a:gd name="csY24" fmla="*/ 1655762 h 1655762"/>
              <a:gd name="csX25" fmla="*/ 5417820 w 9144000"/>
              <a:gd name="csY25" fmla="*/ 1655762 h 1655762"/>
              <a:gd name="csX26" fmla="*/ 4937760 w 9144000"/>
              <a:gd name="csY26" fmla="*/ 1655762 h 1655762"/>
              <a:gd name="csX27" fmla="*/ 4274820 w 9144000"/>
              <a:gd name="csY27" fmla="*/ 1655762 h 1655762"/>
              <a:gd name="csX28" fmla="*/ 3886200 w 9144000"/>
              <a:gd name="csY28" fmla="*/ 1655762 h 1655762"/>
              <a:gd name="csX29" fmla="*/ 3131820 w 9144000"/>
              <a:gd name="csY29" fmla="*/ 1655762 h 1655762"/>
              <a:gd name="csX30" fmla="*/ 2377440 w 9144000"/>
              <a:gd name="csY30" fmla="*/ 1655762 h 1655762"/>
              <a:gd name="csX31" fmla="*/ 1805940 w 9144000"/>
              <a:gd name="csY31" fmla="*/ 1655762 h 1655762"/>
              <a:gd name="csX32" fmla="*/ 1051560 w 9144000"/>
              <a:gd name="csY32" fmla="*/ 1655762 h 1655762"/>
              <a:gd name="csX33" fmla="*/ 0 w 9144000"/>
              <a:gd name="csY33" fmla="*/ 1655762 h 1655762"/>
              <a:gd name="csX34" fmla="*/ 0 w 9144000"/>
              <a:gd name="csY34" fmla="*/ 1087284 h 1655762"/>
              <a:gd name="csX35" fmla="*/ 0 w 9144000"/>
              <a:gd name="csY35" fmla="*/ 568478 h 1655762"/>
              <a:gd name="csX36" fmla="*/ 0 w 9144000"/>
              <a:gd name="csY36" fmla="*/ 0 h 16557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Lst>
            <a:rect l="l" t="t" r="r" b="b"/>
            <a:pathLst>
              <a:path w="9144000" h="1655762" fill="none" extrusionOk="0">
                <a:moveTo>
                  <a:pt x="0" y="0"/>
                </a:moveTo>
                <a:cubicBezTo>
                  <a:pt x="142074" y="-21161"/>
                  <a:pt x="161778" y="19546"/>
                  <a:pt x="297180" y="0"/>
                </a:cubicBezTo>
                <a:cubicBezTo>
                  <a:pt x="432582" y="-19546"/>
                  <a:pt x="855431" y="77379"/>
                  <a:pt x="1051560" y="0"/>
                </a:cubicBezTo>
                <a:cubicBezTo>
                  <a:pt x="1247689" y="-77379"/>
                  <a:pt x="1471732" y="35201"/>
                  <a:pt x="1623060" y="0"/>
                </a:cubicBezTo>
                <a:cubicBezTo>
                  <a:pt x="1774388" y="-35201"/>
                  <a:pt x="1800333" y="28692"/>
                  <a:pt x="1920240" y="0"/>
                </a:cubicBezTo>
                <a:cubicBezTo>
                  <a:pt x="2040147" y="-28692"/>
                  <a:pt x="2305899" y="18878"/>
                  <a:pt x="2491740" y="0"/>
                </a:cubicBezTo>
                <a:cubicBezTo>
                  <a:pt x="2677581" y="-18878"/>
                  <a:pt x="2995848" y="83151"/>
                  <a:pt x="3246120" y="0"/>
                </a:cubicBezTo>
                <a:cubicBezTo>
                  <a:pt x="3496392" y="-83151"/>
                  <a:pt x="3550320" y="21066"/>
                  <a:pt x="3726180" y="0"/>
                </a:cubicBezTo>
                <a:cubicBezTo>
                  <a:pt x="3902040" y="-21066"/>
                  <a:pt x="3991085" y="44912"/>
                  <a:pt x="4206240" y="0"/>
                </a:cubicBezTo>
                <a:cubicBezTo>
                  <a:pt x="4421395" y="-44912"/>
                  <a:pt x="4499551" y="67392"/>
                  <a:pt x="4777740" y="0"/>
                </a:cubicBezTo>
                <a:cubicBezTo>
                  <a:pt x="5055929" y="-67392"/>
                  <a:pt x="5211489" y="52697"/>
                  <a:pt x="5440680" y="0"/>
                </a:cubicBezTo>
                <a:cubicBezTo>
                  <a:pt x="5669871" y="-52697"/>
                  <a:pt x="5962280" y="19019"/>
                  <a:pt x="6103620" y="0"/>
                </a:cubicBezTo>
                <a:cubicBezTo>
                  <a:pt x="6244960" y="-19019"/>
                  <a:pt x="6521983" y="77963"/>
                  <a:pt x="6766560" y="0"/>
                </a:cubicBezTo>
                <a:cubicBezTo>
                  <a:pt x="7011137" y="-77963"/>
                  <a:pt x="7332002" y="34101"/>
                  <a:pt x="7520940" y="0"/>
                </a:cubicBezTo>
                <a:cubicBezTo>
                  <a:pt x="7709878" y="-34101"/>
                  <a:pt x="7807916" y="53641"/>
                  <a:pt x="8092440" y="0"/>
                </a:cubicBezTo>
                <a:cubicBezTo>
                  <a:pt x="8376964" y="-53641"/>
                  <a:pt x="8698400" y="89579"/>
                  <a:pt x="9144000" y="0"/>
                </a:cubicBezTo>
                <a:cubicBezTo>
                  <a:pt x="9144508" y="263953"/>
                  <a:pt x="9100395" y="302517"/>
                  <a:pt x="9144000" y="551921"/>
                </a:cubicBezTo>
                <a:cubicBezTo>
                  <a:pt x="9187605" y="801325"/>
                  <a:pt x="9085352" y="964359"/>
                  <a:pt x="9144000" y="1136957"/>
                </a:cubicBezTo>
                <a:cubicBezTo>
                  <a:pt x="9202648" y="1309555"/>
                  <a:pt x="9139810" y="1506269"/>
                  <a:pt x="9144000" y="1655762"/>
                </a:cubicBezTo>
                <a:cubicBezTo>
                  <a:pt x="8848497" y="1716400"/>
                  <a:pt x="8560856" y="1612318"/>
                  <a:pt x="8389620" y="1655762"/>
                </a:cubicBezTo>
                <a:cubicBezTo>
                  <a:pt x="8218384" y="1699206"/>
                  <a:pt x="8046994" y="1601472"/>
                  <a:pt x="7909560" y="1655762"/>
                </a:cubicBezTo>
                <a:cubicBezTo>
                  <a:pt x="7772126" y="1710052"/>
                  <a:pt x="7612250" y="1640752"/>
                  <a:pt x="7429500" y="1655762"/>
                </a:cubicBezTo>
                <a:cubicBezTo>
                  <a:pt x="7246750" y="1670772"/>
                  <a:pt x="7101990" y="1627551"/>
                  <a:pt x="6949440" y="1655762"/>
                </a:cubicBezTo>
                <a:cubicBezTo>
                  <a:pt x="6796890" y="1683973"/>
                  <a:pt x="6461344" y="1602261"/>
                  <a:pt x="6286500" y="1655762"/>
                </a:cubicBezTo>
                <a:cubicBezTo>
                  <a:pt x="6111656" y="1709263"/>
                  <a:pt x="5833033" y="1647864"/>
                  <a:pt x="5715000" y="1655762"/>
                </a:cubicBezTo>
                <a:cubicBezTo>
                  <a:pt x="5596967" y="1663660"/>
                  <a:pt x="5496130" y="1626069"/>
                  <a:pt x="5417820" y="1655762"/>
                </a:cubicBezTo>
                <a:cubicBezTo>
                  <a:pt x="5339510" y="1685455"/>
                  <a:pt x="5174883" y="1651394"/>
                  <a:pt x="4937760" y="1655762"/>
                </a:cubicBezTo>
                <a:cubicBezTo>
                  <a:pt x="4700637" y="1660130"/>
                  <a:pt x="4533361" y="1576292"/>
                  <a:pt x="4274820" y="1655762"/>
                </a:cubicBezTo>
                <a:cubicBezTo>
                  <a:pt x="4016279" y="1735232"/>
                  <a:pt x="4008247" y="1610031"/>
                  <a:pt x="3886200" y="1655762"/>
                </a:cubicBezTo>
                <a:cubicBezTo>
                  <a:pt x="3764153" y="1701493"/>
                  <a:pt x="3295640" y="1588857"/>
                  <a:pt x="3131820" y="1655762"/>
                </a:cubicBezTo>
                <a:cubicBezTo>
                  <a:pt x="2968000" y="1722667"/>
                  <a:pt x="2640361" y="1609239"/>
                  <a:pt x="2377440" y="1655762"/>
                </a:cubicBezTo>
                <a:cubicBezTo>
                  <a:pt x="2114519" y="1702285"/>
                  <a:pt x="1976170" y="1618485"/>
                  <a:pt x="1805940" y="1655762"/>
                </a:cubicBezTo>
                <a:cubicBezTo>
                  <a:pt x="1635710" y="1693039"/>
                  <a:pt x="1203348" y="1618659"/>
                  <a:pt x="1051560" y="1655762"/>
                </a:cubicBezTo>
                <a:cubicBezTo>
                  <a:pt x="899772" y="1692865"/>
                  <a:pt x="371476" y="1633165"/>
                  <a:pt x="0" y="1655762"/>
                </a:cubicBezTo>
                <a:cubicBezTo>
                  <a:pt x="-54719" y="1385556"/>
                  <a:pt x="6091" y="1220462"/>
                  <a:pt x="0" y="1087284"/>
                </a:cubicBezTo>
                <a:cubicBezTo>
                  <a:pt x="-6091" y="954106"/>
                  <a:pt x="60392" y="700644"/>
                  <a:pt x="0" y="568478"/>
                </a:cubicBezTo>
                <a:cubicBezTo>
                  <a:pt x="-60392" y="436312"/>
                  <a:pt x="16241" y="247505"/>
                  <a:pt x="0" y="0"/>
                </a:cubicBezTo>
                <a:close/>
              </a:path>
              <a:path w="9144000" h="1655762" stroke="0" extrusionOk="0">
                <a:moveTo>
                  <a:pt x="0" y="0"/>
                </a:moveTo>
                <a:cubicBezTo>
                  <a:pt x="208060" y="-22851"/>
                  <a:pt x="244539" y="5790"/>
                  <a:pt x="480060" y="0"/>
                </a:cubicBezTo>
                <a:cubicBezTo>
                  <a:pt x="715581" y="-5790"/>
                  <a:pt x="649383" y="1265"/>
                  <a:pt x="777240" y="0"/>
                </a:cubicBezTo>
                <a:cubicBezTo>
                  <a:pt x="905097" y="-1265"/>
                  <a:pt x="1301485" y="69370"/>
                  <a:pt x="1531620" y="0"/>
                </a:cubicBezTo>
                <a:cubicBezTo>
                  <a:pt x="1761755" y="-69370"/>
                  <a:pt x="1873259" y="32481"/>
                  <a:pt x="2011680" y="0"/>
                </a:cubicBezTo>
                <a:cubicBezTo>
                  <a:pt x="2150101" y="-32481"/>
                  <a:pt x="2390501" y="55364"/>
                  <a:pt x="2491740" y="0"/>
                </a:cubicBezTo>
                <a:cubicBezTo>
                  <a:pt x="2592979" y="-55364"/>
                  <a:pt x="2946883" y="47813"/>
                  <a:pt x="3246120" y="0"/>
                </a:cubicBezTo>
                <a:cubicBezTo>
                  <a:pt x="3545357" y="-47813"/>
                  <a:pt x="3485394" y="19186"/>
                  <a:pt x="3634740" y="0"/>
                </a:cubicBezTo>
                <a:cubicBezTo>
                  <a:pt x="3784086" y="-19186"/>
                  <a:pt x="4018439" y="72209"/>
                  <a:pt x="4389120" y="0"/>
                </a:cubicBezTo>
                <a:cubicBezTo>
                  <a:pt x="4759801" y="-72209"/>
                  <a:pt x="4969075" y="78407"/>
                  <a:pt x="5143500" y="0"/>
                </a:cubicBezTo>
                <a:cubicBezTo>
                  <a:pt x="5317925" y="-78407"/>
                  <a:pt x="5483930" y="6061"/>
                  <a:pt x="5715000" y="0"/>
                </a:cubicBezTo>
                <a:cubicBezTo>
                  <a:pt x="5946070" y="-6061"/>
                  <a:pt x="6237373" y="18662"/>
                  <a:pt x="6469380" y="0"/>
                </a:cubicBezTo>
                <a:cubicBezTo>
                  <a:pt x="6701387" y="-18662"/>
                  <a:pt x="6793238" y="52109"/>
                  <a:pt x="6949440" y="0"/>
                </a:cubicBezTo>
                <a:cubicBezTo>
                  <a:pt x="7105642" y="-52109"/>
                  <a:pt x="7258964" y="24167"/>
                  <a:pt x="7429500" y="0"/>
                </a:cubicBezTo>
                <a:cubicBezTo>
                  <a:pt x="7600036" y="-24167"/>
                  <a:pt x="7779242" y="64379"/>
                  <a:pt x="8092440" y="0"/>
                </a:cubicBezTo>
                <a:cubicBezTo>
                  <a:pt x="8405638" y="-64379"/>
                  <a:pt x="8393387" y="22971"/>
                  <a:pt x="8572500" y="0"/>
                </a:cubicBezTo>
                <a:cubicBezTo>
                  <a:pt x="8751613" y="-22971"/>
                  <a:pt x="8928623" y="14505"/>
                  <a:pt x="9144000" y="0"/>
                </a:cubicBezTo>
                <a:cubicBezTo>
                  <a:pt x="9176828" y="117992"/>
                  <a:pt x="9090254" y="389455"/>
                  <a:pt x="9144000" y="585036"/>
                </a:cubicBezTo>
                <a:cubicBezTo>
                  <a:pt x="9197746" y="780617"/>
                  <a:pt x="9125242" y="913628"/>
                  <a:pt x="9144000" y="1153514"/>
                </a:cubicBezTo>
                <a:cubicBezTo>
                  <a:pt x="9162758" y="1393400"/>
                  <a:pt x="9086807" y="1476935"/>
                  <a:pt x="9144000" y="1655762"/>
                </a:cubicBezTo>
                <a:cubicBezTo>
                  <a:pt x="9078346" y="1672427"/>
                  <a:pt x="8908296" y="1646205"/>
                  <a:pt x="8846820" y="1655762"/>
                </a:cubicBezTo>
                <a:cubicBezTo>
                  <a:pt x="8785344" y="1665319"/>
                  <a:pt x="8446019" y="1639103"/>
                  <a:pt x="8092440" y="1655762"/>
                </a:cubicBezTo>
                <a:cubicBezTo>
                  <a:pt x="7738861" y="1672421"/>
                  <a:pt x="7801492" y="1643595"/>
                  <a:pt x="7520940" y="1655762"/>
                </a:cubicBezTo>
                <a:cubicBezTo>
                  <a:pt x="7240388" y="1667929"/>
                  <a:pt x="7302767" y="1648555"/>
                  <a:pt x="7132320" y="1655762"/>
                </a:cubicBezTo>
                <a:cubicBezTo>
                  <a:pt x="6961873" y="1662969"/>
                  <a:pt x="6711148" y="1640928"/>
                  <a:pt x="6560820" y="1655762"/>
                </a:cubicBezTo>
                <a:cubicBezTo>
                  <a:pt x="6410492" y="1670596"/>
                  <a:pt x="6371413" y="1652030"/>
                  <a:pt x="6263640" y="1655762"/>
                </a:cubicBezTo>
                <a:cubicBezTo>
                  <a:pt x="6155867" y="1659494"/>
                  <a:pt x="6075076" y="1631967"/>
                  <a:pt x="5966460" y="1655762"/>
                </a:cubicBezTo>
                <a:cubicBezTo>
                  <a:pt x="5857844" y="1679557"/>
                  <a:pt x="5629237" y="1620394"/>
                  <a:pt x="5394960" y="1655762"/>
                </a:cubicBezTo>
                <a:cubicBezTo>
                  <a:pt x="5160683" y="1691130"/>
                  <a:pt x="5091404" y="1619574"/>
                  <a:pt x="5006340" y="1655762"/>
                </a:cubicBezTo>
                <a:cubicBezTo>
                  <a:pt x="4921276" y="1691950"/>
                  <a:pt x="4671694" y="1646438"/>
                  <a:pt x="4343400" y="1655762"/>
                </a:cubicBezTo>
                <a:cubicBezTo>
                  <a:pt x="4015106" y="1665086"/>
                  <a:pt x="4046829" y="1651369"/>
                  <a:pt x="3954780" y="1655762"/>
                </a:cubicBezTo>
                <a:cubicBezTo>
                  <a:pt x="3862731" y="1660155"/>
                  <a:pt x="3478001" y="1629529"/>
                  <a:pt x="3291840" y="1655762"/>
                </a:cubicBezTo>
                <a:cubicBezTo>
                  <a:pt x="3105679" y="1681995"/>
                  <a:pt x="3067939" y="1622399"/>
                  <a:pt x="2994660" y="1655762"/>
                </a:cubicBezTo>
                <a:cubicBezTo>
                  <a:pt x="2921381" y="1689125"/>
                  <a:pt x="2466941" y="1639292"/>
                  <a:pt x="2331720" y="1655762"/>
                </a:cubicBezTo>
                <a:cubicBezTo>
                  <a:pt x="2196499" y="1672232"/>
                  <a:pt x="2043966" y="1620604"/>
                  <a:pt x="1943100" y="1655762"/>
                </a:cubicBezTo>
                <a:cubicBezTo>
                  <a:pt x="1842234" y="1690920"/>
                  <a:pt x="1756081" y="1623295"/>
                  <a:pt x="1645920" y="1655762"/>
                </a:cubicBezTo>
                <a:cubicBezTo>
                  <a:pt x="1535759" y="1688229"/>
                  <a:pt x="1367234" y="1625972"/>
                  <a:pt x="1257300" y="1655762"/>
                </a:cubicBezTo>
                <a:cubicBezTo>
                  <a:pt x="1147366" y="1685552"/>
                  <a:pt x="777976" y="1627468"/>
                  <a:pt x="594360" y="1655762"/>
                </a:cubicBezTo>
                <a:cubicBezTo>
                  <a:pt x="410744" y="1684056"/>
                  <a:pt x="275880" y="1641996"/>
                  <a:pt x="0" y="1655762"/>
                </a:cubicBezTo>
                <a:cubicBezTo>
                  <a:pt x="-40836" y="1459791"/>
                  <a:pt x="5543" y="1274699"/>
                  <a:pt x="0" y="1153514"/>
                </a:cubicBezTo>
                <a:cubicBezTo>
                  <a:pt x="-5543" y="1032329"/>
                  <a:pt x="47903" y="762838"/>
                  <a:pt x="0" y="651266"/>
                </a:cubicBezTo>
                <a:cubicBezTo>
                  <a:pt x="-47903" y="539694"/>
                  <a:pt x="25316" y="172326"/>
                  <a:pt x="0" y="0"/>
                </a:cubicBezTo>
                <a:close/>
              </a:path>
            </a:pathLst>
          </a:custGeom>
          <a:pattFill prst="zigZag">
            <a:fgClr>
              <a:schemeClr val="accent1"/>
            </a:fgClr>
            <a:bgClr>
              <a:schemeClr val="bg1"/>
            </a:bgClr>
          </a:pattFill>
          <a:ln>
            <a:solidFill>
              <a:schemeClr val="accent1"/>
            </a:solidFill>
            <a:extLst>
              <a:ext uri="{C807C97D-BFC1-408E-A445-0C87EB9F89A2}">
                <ask:lineSketchStyleProps xmlns:ask="http://schemas.microsoft.com/office/drawing/2018/sketchyshapes" sd="1219033472">
                  <ask:type>
                    <ask:lineSketchScribble/>
                  </ask:type>
                </ask:lineSketchStyleProps>
              </a:ext>
            </a:extLst>
          </a:ln>
          <a:effectLst>
            <a:glow rad="127000">
              <a:srgbClr val="0070C0"/>
            </a:glow>
            <a:reflection blurRad="6350" stA="50000" endA="295" endPos="92000" dist="101600" dir="5400000" sy="-100000" algn="bl" rotWithShape="0"/>
          </a:effectLst>
        </p:spPr>
        <p:txBody>
          <a:bodyPr>
            <a:normAutofit/>
          </a:bodyPr>
          <a:lstStyle/>
          <a:p>
            <a:endParaRPr lang="en-GB" sz="4000" dirty="0"/>
          </a:p>
          <a:p>
            <a:r>
              <a:rPr lang="en-GB" sz="4000" dirty="0">
                <a:solidFill>
                  <a:srgbClr val="0070C0"/>
                </a:solidFill>
                <a:effectLst>
                  <a:glow>
                    <a:schemeClr val="accent1">
                      <a:alpha val="29000"/>
                    </a:schemeClr>
                  </a:glow>
                  <a:reflection blurRad="812800" stA="45000" endPos="65000" dist="50800" dir="5400000" sy="-100000" algn="bl" rotWithShape="0"/>
                </a:effectLst>
              </a:rPr>
              <a:t>A  Reflection</a:t>
            </a:r>
          </a:p>
        </p:txBody>
      </p:sp>
      <p:sp>
        <p:nvSpPr>
          <p:cNvPr id="4" name="Slide Number Placeholder 3">
            <a:extLst>
              <a:ext uri="{FF2B5EF4-FFF2-40B4-BE49-F238E27FC236}">
                <a16:creationId xmlns:a16="http://schemas.microsoft.com/office/drawing/2014/main" id="{DFE3E0C9-A808-C4D0-79E5-8EE77D943335}"/>
              </a:ext>
            </a:extLst>
          </p:cNvPr>
          <p:cNvSpPr>
            <a:spLocks noGrp="1"/>
          </p:cNvSpPr>
          <p:nvPr>
            <p:ph type="sldNum" sz="quarter" idx="12"/>
          </p:nvPr>
        </p:nvSpPr>
        <p:spPr/>
        <p:txBody>
          <a:bodyPr/>
          <a:lstStyle/>
          <a:p>
            <a:fld id="{F552DF9F-204A-4545-9429-E45A39C9AF3B}" type="slidenum">
              <a:rPr lang="en-GB" smtClean="0"/>
              <a:t>1</a:t>
            </a:fld>
            <a:endParaRPr lang="en-GB"/>
          </a:p>
        </p:txBody>
      </p:sp>
    </p:spTree>
    <p:extLst>
      <p:ext uri="{BB962C8B-B14F-4D97-AF65-F5344CB8AC3E}">
        <p14:creationId xmlns:p14="http://schemas.microsoft.com/office/powerpoint/2010/main" val="34712748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9F3432A-AAF0-94C6-F9E7-93409DA57B56}"/>
              </a:ext>
            </a:extLst>
          </p:cNvPr>
          <p:cNvSpPr txBox="1"/>
          <p:nvPr/>
        </p:nvSpPr>
        <p:spPr>
          <a:xfrm>
            <a:off x="835743" y="403122"/>
            <a:ext cx="10717160" cy="7663636"/>
          </a:xfrm>
          <a:prstGeom prst="rect">
            <a:avLst/>
          </a:prstGeom>
          <a:noFill/>
        </p:spPr>
        <p:txBody>
          <a:bodyPr wrap="square">
            <a:spAutoFit/>
          </a:bodyPr>
          <a:lstStyle/>
          <a:p>
            <a:pPr lvl="0"/>
            <a:r>
              <a:rPr lang="en-GB" sz="2800" kern="1200" dirty="0">
                <a:solidFill>
                  <a:schemeClr val="tx1"/>
                </a:solidFill>
                <a:effectLst/>
                <a:latin typeface="+mn-lt"/>
                <a:ea typeface="+mn-ea"/>
                <a:cs typeface="+mn-cs"/>
              </a:rPr>
              <a:t>                              </a:t>
            </a:r>
            <a:r>
              <a:rPr lang="en-GB" sz="2800" u="sng" kern="1200" dirty="0">
                <a:solidFill>
                  <a:schemeClr val="tx1"/>
                </a:solidFill>
                <a:effectLst/>
                <a:latin typeface="+mn-lt"/>
                <a:ea typeface="+mn-ea"/>
                <a:cs typeface="+mn-cs"/>
              </a:rPr>
              <a:t>Water Quality is a </a:t>
            </a:r>
            <a:r>
              <a:rPr lang="en-GB" sz="2800" b="1" u="sng" kern="1200" dirty="0">
                <a:solidFill>
                  <a:schemeClr val="tx1"/>
                </a:solidFill>
                <a:effectLst/>
                <a:latin typeface="+mn-lt"/>
                <a:ea typeface="+mn-ea"/>
                <a:cs typeface="+mn-cs"/>
              </a:rPr>
              <a:t>complex</a:t>
            </a:r>
            <a:r>
              <a:rPr lang="en-GB" sz="2800" u="sng" kern="1200" dirty="0">
                <a:solidFill>
                  <a:schemeClr val="tx1"/>
                </a:solidFill>
                <a:effectLst/>
                <a:latin typeface="+mn-lt"/>
                <a:ea typeface="+mn-ea"/>
                <a:cs typeface="+mn-cs"/>
              </a:rPr>
              <a:t> issue,  </a:t>
            </a:r>
            <a:br>
              <a:rPr lang="en-GB" sz="2800" u="sng" kern="1200" dirty="0">
                <a:solidFill>
                  <a:schemeClr val="tx1"/>
                </a:solidFill>
                <a:effectLst/>
                <a:latin typeface="+mn-lt"/>
                <a:ea typeface="+mn-ea"/>
                <a:cs typeface="+mn-cs"/>
              </a:rPr>
            </a:br>
            <a:r>
              <a:rPr lang="en-GB" sz="2400" u="sng" kern="1200" dirty="0">
                <a:solidFill>
                  <a:schemeClr val="tx1"/>
                </a:solidFill>
                <a:effectLst/>
                <a:latin typeface="+mn-lt"/>
                <a:ea typeface="+mn-ea"/>
                <a:cs typeface="+mn-cs"/>
              </a:rPr>
              <a:t>thanks  to colleagues </a:t>
            </a:r>
            <a:r>
              <a:rPr lang="en-GB" sz="2400" u="sng" kern="1200" dirty="0" err="1">
                <a:solidFill>
                  <a:schemeClr val="tx1"/>
                </a:solidFill>
                <a:effectLst/>
                <a:latin typeface="+mn-lt"/>
                <a:ea typeface="+mn-ea"/>
                <a:cs typeface="+mn-cs"/>
              </a:rPr>
              <a:t>esp</a:t>
            </a:r>
            <a:r>
              <a:rPr lang="en-GB" sz="2400" u="sng" kern="1200" dirty="0">
                <a:solidFill>
                  <a:schemeClr val="tx1"/>
                </a:solidFill>
                <a:effectLst/>
                <a:latin typeface="+mn-lt"/>
                <a:ea typeface="+mn-ea"/>
                <a:cs typeface="+mn-cs"/>
              </a:rPr>
              <a:t>  NE and MJ for  explaining  these complexities</a:t>
            </a:r>
          </a:p>
          <a:p>
            <a:pPr lvl="0" algn="ctr"/>
            <a:r>
              <a:rPr lang="en-GB" sz="2400" kern="1200" dirty="0">
                <a:solidFill>
                  <a:schemeClr val="tx1"/>
                </a:solidFill>
                <a:effectLst/>
                <a:latin typeface="+mn-lt"/>
                <a:ea typeface="+mn-ea"/>
                <a:cs typeface="+mn-cs"/>
              </a:rPr>
              <a:t>We think of:</a:t>
            </a:r>
          </a:p>
          <a:p>
            <a:pPr lvl="0" algn="ctr"/>
            <a:endParaRPr lang="en-GB" sz="2400" kern="1200" dirty="0">
              <a:solidFill>
                <a:schemeClr val="tx1"/>
              </a:solidFill>
              <a:effectLst/>
              <a:latin typeface="+mn-lt"/>
              <a:ea typeface="+mn-ea"/>
              <a:cs typeface="+mn-cs"/>
            </a:endParaRPr>
          </a:p>
          <a:p>
            <a:pPr algn="ctr"/>
            <a:r>
              <a:rPr lang="en-GB" sz="2000" kern="1200" dirty="0">
                <a:solidFill>
                  <a:schemeClr val="tx1"/>
                </a:solidFill>
                <a:effectLst/>
                <a:latin typeface="+mn-lt"/>
                <a:ea typeface="+mn-ea"/>
                <a:cs typeface="+mn-cs"/>
              </a:rPr>
              <a:t>    - </a:t>
            </a:r>
            <a:r>
              <a:rPr lang="en-GB" sz="2400" kern="1200" dirty="0">
                <a:solidFill>
                  <a:schemeClr val="tx1"/>
                </a:solidFill>
                <a:effectLst/>
                <a:latin typeface="+mn-lt"/>
                <a:ea typeface="+mn-ea"/>
                <a:cs typeface="+mn-cs"/>
              </a:rPr>
              <a:t>Pollution,  </a:t>
            </a:r>
            <a:r>
              <a:rPr lang="en-GB" sz="2400" kern="1200" dirty="0" err="1">
                <a:solidFill>
                  <a:schemeClr val="tx1"/>
                </a:solidFill>
                <a:effectLst/>
                <a:latin typeface="+mn-lt"/>
                <a:ea typeface="+mn-ea"/>
                <a:cs typeface="+mn-cs"/>
              </a:rPr>
              <a:t>eg</a:t>
            </a:r>
            <a:r>
              <a:rPr lang="en-GB" sz="2400" kern="1200" dirty="0">
                <a:solidFill>
                  <a:schemeClr val="tx1"/>
                </a:solidFill>
                <a:effectLst/>
                <a:latin typeface="+mn-lt"/>
                <a:ea typeface="+mn-ea"/>
                <a:cs typeface="+mn-cs"/>
              </a:rPr>
              <a:t>  Nitrates/No3 ,  phosphates  pH ,   etc</a:t>
            </a:r>
          </a:p>
          <a:p>
            <a:pPr algn="ctr"/>
            <a:endParaRPr lang="en-GB" sz="2400" dirty="0"/>
          </a:p>
          <a:p>
            <a:pPr algn="ctr"/>
            <a:endParaRPr lang="en-GB" sz="2400" dirty="0"/>
          </a:p>
          <a:p>
            <a:pPr algn="ctr"/>
            <a:r>
              <a:rPr lang="en-GB" sz="2400" kern="1200" dirty="0">
                <a:solidFill>
                  <a:schemeClr val="tx1"/>
                </a:solidFill>
                <a:effectLst/>
                <a:latin typeface="+mn-lt"/>
                <a:ea typeface="+mn-ea"/>
                <a:cs typeface="+mn-cs"/>
              </a:rPr>
              <a:t>-Eutrophication    (Greek = Well nourished).       .       </a:t>
            </a:r>
          </a:p>
          <a:p>
            <a:pPr algn="ctr"/>
            <a:endParaRPr lang="en-GB" sz="2400" dirty="0"/>
          </a:p>
          <a:p>
            <a:pPr algn="ctr"/>
            <a:endParaRPr lang="en-GB" sz="2400" kern="1200" dirty="0">
              <a:solidFill>
                <a:schemeClr val="tx1"/>
              </a:solidFill>
              <a:effectLst/>
              <a:latin typeface="+mn-lt"/>
              <a:ea typeface="+mn-ea"/>
              <a:cs typeface="+mn-cs"/>
            </a:endParaRPr>
          </a:p>
          <a:p>
            <a:pPr algn="ctr"/>
            <a:r>
              <a:rPr lang="en-GB" sz="2400" kern="1200" dirty="0">
                <a:solidFill>
                  <a:schemeClr val="tx1"/>
                </a:solidFill>
                <a:effectLst/>
                <a:latin typeface="+mn-lt"/>
                <a:ea typeface="+mn-ea"/>
                <a:cs typeface="+mn-cs"/>
              </a:rPr>
              <a:t> </a:t>
            </a:r>
            <a:r>
              <a:rPr lang="en-GB" sz="2400" dirty="0"/>
              <a:t>-</a:t>
            </a:r>
            <a:r>
              <a:rPr lang="en-GB" sz="2400" kern="1200" dirty="0">
                <a:solidFill>
                  <a:schemeClr val="tx1"/>
                </a:solidFill>
                <a:effectLst/>
                <a:latin typeface="+mn-lt"/>
                <a:ea typeface="+mn-ea"/>
                <a:cs typeface="+mn-cs"/>
              </a:rPr>
              <a:t>increased growth of organisms /algal blooms, </a:t>
            </a:r>
            <a:endParaRPr lang="en-GB" sz="2400" dirty="0"/>
          </a:p>
          <a:p>
            <a:pPr algn="ctr"/>
            <a:endParaRPr lang="en-GB" sz="2400" kern="1200" dirty="0">
              <a:solidFill>
                <a:schemeClr val="tx1"/>
              </a:solidFill>
              <a:effectLst/>
              <a:latin typeface="+mn-lt"/>
              <a:ea typeface="+mn-ea"/>
              <a:cs typeface="+mn-cs"/>
            </a:endParaRPr>
          </a:p>
          <a:p>
            <a:pPr algn="ctr"/>
            <a:endParaRPr lang="en-GB" sz="2400" dirty="0"/>
          </a:p>
          <a:p>
            <a:pPr algn="ctr"/>
            <a:r>
              <a:rPr lang="en-GB" sz="2400" dirty="0"/>
              <a:t>-</a:t>
            </a:r>
            <a:r>
              <a:rPr lang="en-GB" sz="2400" kern="1200" dirty="0">
                <a:solidFill>
                  <a:schemeClr val="tx1"/>
                </a:solidFill>
                <a:effectLst/>
                <a:latin typeface="+mn-lt"/>
                <a:ea typeface="+mn-ea"/>
                <a:cs typeface="+mn-cs"/>
              </a:rPr>
              <a:t>oxygen depletion, </a:t>
            </a:r>
            <a:endParaRPr lang="en-GB" sz="2400" dirty="0"/>
          </a:p>
          <a:p>
            <a:pPr algn="ctr"/>
            <a:endParaRPr lang="en-GB" sz="2400" kern="1200" dirty="0">
              <a:solidFill>
                <a:schemeClr val="tx1"/>
              </a:solidFill>
              <a:effectLst/>
              <a:latin typeface="+mn-lt"/>
              <a:ea typeface="+mn-ea"/>
              <a:cs typeface="+mn-cs"/>
            </a:endParaRPr>
          </a:p>
          <a:p>
            <a:pPr algn="ctr"/>
            <a:endParaRPr lang="en-GB" sz="2400" dirty="0"/>
          </a:p>
          <a:p>
            <a:pPr algn="ctr"/>
            <a:r>
              <a:rPr lang="en-GB" sz="2400" kern="1200" dirty="0">
                <a:solidFill>
                  <a:schemeClr val="tx1"/>
                </a:solidFill>
                <a:effectLst/>
                <a:latin typeface="+mn-lt"/>
                <a:ea typeface="+mn-ea"/>
                <a:cs typeface="+mn-cs"/>
              </a:rPr>
              <a:t>-decreased biodiversity.  …</a:t>
            </a:r>
          </a:p>
          <a:p>
            <a:endParaRPr lang="en-GB" sz="2000" dirty="0"/>
          </a:p>
          <a:p>
            <a:endParaRPr lang="en-GB" sz="2000" kern="1200" dirty="0">
              <a:solidFill>
                <a:schemeClr val="tx1"/>
              </a:solidFill>
              <a:effectLst/>
              <a:latin typeface="+mn-lt"/>
              <a:ea typeface="+mn-ea"/>
              <a:cs typeface="+mn-cs"/>
            </a:endParaRPr>
          </a:p>
          <a:p>
            <a:endParaRPr lang="en-GB" sz="2000" dirty="0"/>
          </a:p>
          <a:p>
            <a:endParaRPr lang="en-GB" sz="2000" kern="1200" dirty="0">
              <a:solidFill>
                <a:schemeClr val="tx1"/>
              </a:solidFill>
              <a:effectLst/>
              <a:latin typeface="+mn-lt"/>
              <a:ea typeface="+mn-ea"/>
              <a:cs typeface="+mn-cs"/>
            </a:endParaRPr>
          </a:p>
        </p:txBody>
      </p:sp>
      <p:sp>
        <p:nvSpPr>
          <p:cNvPr id="2" name="Slide Number Placeholder 1">
            <a:extLst>
              <a:ext uri="{FF2B5EF4-FFF2-40B4-BE49-F238E27FC236}">
                <a16:creationId xmlns:a16="http://schemas.microsoft.com/office/drawing/2014/main" id="{C3E2AF5B-4474-4CF1-E44F-3908934F75F4}"/>
              </a:ext>
            </a:extLst>
          </p:cNvPr>
          <p:cNvSpPr>
            <a:spLocks noGrp="1"/>
          </p:cNvSpPr>
          <p:nvPr>
            <p:ph type="sldNum" sz="quarter" idx="12"/>
          </p:nvPr>
        </p:nvSpPr>
        <p:spPr/>
        <p:txBody>
          <a:bodyPr/>
          <a:lstStyle/>
          <a:p>
            <a:fld id="{F552DF9F-204A-4545-9429-E45A39C9AF3B}" type="slidenum">
              <a:rPr lang="en-GB" smtClean="0"/>
              <a:t>2</a:t>
            </a:fld>
            <a:endParaRPr lang="en-GB"/>
          </a:p>
        </p:txBody>
      </p:sp>
    </p:spTree>
    <p:extLst>
      <p:ext uri="{BB962C8B-B14F-4D97-AF65-F5344CB8AC3E}">
        <p14:creationId xmlns:p14="http://schemas.microsoft.com/office/powerpoint/2010/main" val="2503540126"/>
      </p:ext>
    </p:extLst>
  </p:cSld>
  <p:clrMapOvr>
    <a:masterClrMapping/>
  </p:clrMapOvr>
  <p:extLst>
    <p:ext uri="{6950BFC3-D8DA-4A85-94F7-54DA5524770B}">
      <p188:commentRel xmlns:p188="http://schemas.microsoft.com/office/powerpoint/2018/8/main" r:id="rId3"/>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7575F96-EA14-E7DD-AE4B-851CE68D0DDB}"/>
              </a:ext>
            </a:extLst>
          </p:cNvPr>
          <p:cNvSpPr txBox="1"/>
          <p:nvPr/>
        </p:nvSpPr>
        <p:spPr>
          <a:xfrm>
            <a:off x="1718377" y="101193"/>
            <a:ext cx="10098485" cy="166199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200" dirty="0">
                <a:solidFill>
                  <a:schemeClr val="tx1"/>
                </a:solidFill>
                <a:effectLst/>
                <a:latin typeface="+mn-lt"/>
                <a:ea typeface="+mn-ea"/>
                <a:cs typeface="+mn-cs"/>
              </a:rPr>
              <a:t>Recall the “good old days”. </a:t>
            </a:r>
            <a:br>
              <a:rPr lang="en-GB" sz="1800" kern="1200" dirty="0">
                <a:solidFill>
                  <a:schemeClr val="tx1"/>
                </a:solidFill>
                <a:effectLst/>
                <a:latin typeface="+mn-lt"/>
                <a:ea typeface="+mn-ea"/>
                <a:cs typeface="+mn-cs"/>
              </a:rPr>
            </a:br>
            <a:r>
              <a:rPr lang="en-GB" sz="1800" kern="1200" dirty="0">
                <a:solidFill>
                  <a:schemeClr val="tx1"/>
                </a:solidFill>
                <a:effectLst/>
                <a:latin typeface="+mn-lt"/>
                <a:ea typeface="+mn-ea"/>
                <a:cs typeface="+mn-cs"/>
              </a:rPr>
              <a:t>-</a:t>
            </a:r>
            <a:r>
              <a:rPr lang="en-GB" sz="2800" kern="1200" dirty="0">
                <a:solidFill>
                  <a:schemeClr val="tx1"/>
                </a:solidFill>
                <a:effectLst/>
                <a:latin typeface="+mn-lt"/>
                <a:ea typeface="+mn-ea"/>
                <a:cs typeface="+mn-cs"/>
              </a:rPr>
              <a:t>Big trout </a:t>
            </a:r>
            <a:r>
              <a:rPr lang="en-GB" sz="2000" kern="1200" dirty="0">
                <a:solidFill>
                  <a:schemeClr val="tx1"/>
                </a:solidFill>
                <a:effectLst/>
                <a:latin typeface="+mn-lt"/>
                <a:ea typeface="+mn-ea"/>
                <a:cs typeface="+mn-cs"/>
              </a:rPr>
              <a:t>in Daglingworth stream by Ciren Park entrance in </a:t>
            </a:r>
            <a:r>
              <a:rPr lang="en-GB" sz="2800" kern="1200" dirty="0">
                <a:solidFill>
                  <a:schemeClr val="tx1"/>
                </a:solidFill>
                <a:effectLst/>
                <a:latin typeface="+mn-lt"/>
                <a:ea typeface="+mn-ea"/>
                <a:cs typeface="+mn-cs"/>
              </a:rPr>
              <a:t>Barton Lane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2800" kern="1200" dirty="0">
                <a:solidFill>
                  <a:schemeClr val="tx1"/>
                </a:solidFill>
                <a:effectLst/>
                <a:latin typeface="+mn-lt"/>
                <a:ea typeface="+mn-ea"/>
                <a:cs typeface="+mn-cs"/>
              </a:rPr>
              <a:t> -Sticklebacks </a:t>
            </a:r>
            <a:r>
              <a:rPr lang="en-GB" sz="2000" kern="1200" dirty="0">
                <a:solidFill>
                  <a:schemeClr val="tx1"/>
                </a:solidFill>
                <a:effectLst/>
                <a:latin typeface="+mn-lt"/>
                <a:ea typeface="+mn-ea"/>
                <a:cs typeface="+mn-cs"/>
              </a:rPr>
              <a:t>swarming to breed </a:t>
            </a:r>
            <a:r>
              <a:rPr lang="en-GB" sz="2000" dirty="0"/>
              <a:t>i</a:t>
            </a:r>
            <a:r>
              <a:rPr lang="en-GB" sz="2000" kern="1200" dirty="0">
                <a:solidFill>
                  <a:schemeClr val="tx1"/>
                </a:solidFill>
                <a:effectLst/>
                <a:latin typeface="+mn-lt"/>
                <a:ea typeface="+mn-ea"/>
                <a:cs typeface="+mn-cs"/>
              </a:rPr>
              <a:t>n  </a:t>
            </a:r>
            <a:r>
              <a:rPr lang="en-GB" sz="2800" kern="1200" dirty="0">
                <a:solidFill>
                  <a:schemeClr val="tx1"/>
                </a:solidFill>
                <a:effectLst/>
                <a:latin typeface="+mn-lt"/>
                <a:ea typeface="+mn-ea"/>
                <a:cs typeface="+mn-cs"/>
              </a:rPr>
              <a:t>gravel beds </a:t>
            </a:r>
            <a:r>
              <a:rPr lang="en-GB" sz="2000" kern="1200" dirty="0">
                <a:solidFill>
                  <a:schemeClr val="tx1"/>
                </a:solidFill>
                <a:effectLst/>
                <a:latin typeface="+mn-lt"/>
                <a:ea typeface="+mn-ea"/>
                <a:cs typeface="+mn-cs"/>
              </a:rPr>
              <a:t>on the Churn on Stratton meadows</a:t>
            </a:r>
            <a:r>
              <a:rPr lang="en-GB" sz="2800" dirty="0"/>
              <a:t>, which now looks  very different.</a:t>
            </a:r>
            <a:endParaRPr lang="en-GB" sz="2800" kern="1200" dirty="0">
              <a:solidFill>
                <a:schemeClr val="tx1"/>
              </a:solidFill>
              <a:effectLst/>
              <a:latin typeface="+mn-lt"/>
              <a:ea typeface="+mn-ea"/>
              <a:cs typeface="+mn-cs"/>
            </a:endParaRPr>
          </a:p>
        </p:txBody>
      </p:sp>
      <p:pic>
        <p:nvPicPr>
          <p:cNvPr id="5" name="Picture 4">
            <a:extLst>
              <a:ext uri="{FF2B5EF4-FFF2-40B4-BE49-F238E27FC236}">
                <a16:creationId xmlns:a16="http://schemas.microsoft.com/office/drawing/2014/main" id="{4A4AE7A2-96BC-3FA6-E484-7C52C2FBE7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57081" y="1949380"/>
            <a:ext cx="6317064" cy="4807427"/>
          </a:xfrm>
          <a:prstGeom prst="rect">
            <a:avLst/>
          </a:prstGeom>
        </p:spPr>
      </p:pic>
      <p:sp>
        <p:nvSpPr>
          <p:cNvPr id="2" name="Slide Number Placeholder 1">
            <a:extLst>
              <a:ext uri="{FF2B5EF4-FFF2-40B4-BE49-F238E27FC236}">
                <a16:creationId xmlns:a16="http://schemas.microsoft.com/office/drawing/2014/main" id="{ED8C0879-607E-E389-50F2-5AAC84578A47}"/>
              </a:ext>
            </a:extLst>
          </p:cNvPr>
          <p:cNvSpPr>
            <a:spLocks noGrp="1"/>
          </p:cNvSpPr>
          <p:nvPr>
            <p:ph type="sldNum" sz="quarter" idx="12"/>
          </p:nvPr>
        </p:nvSpPr>
        <p:spPr/>
        <p:txBody>
          <a:bodyPr/>
          <a:lstStyle/>
          <a:p>
            <a:fld id="{F552DF9F-204A-4545-9429-E45A39C9AF3B}" type="slidenum">
              <a:rPr lang="en-GB" smtClean="0"/>
              <a:t>3</a:t>
            </a:fld>
            <a:endParaRPr lang="en-GB"/>
          </a:p>
        </p:txBody>
      </p:sp>
    </p:spTree>
    <p:extLst>
      <p:ext uri="{BB962C8B-B14F-4D97-AF65-F5344CB8AC3E}">
        <p14:creationId xmlns:p14="http://schemas.microsoft.com/office/powerpoint/2010/main" val="40382681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0953110-347D-5B74-8AB1-33B0179CE8FE}"/>
              </a:ext>
            </a:extLst>
          </p:cNvPr>
          <p:cNvSpPr txBox="1"/>
          <p:nvPr/>
        </p:nvSpPr>
        <p:spPr>
          <a:xfrm>
            <a:off x="3097404" y="0"/>
            <a:ext cx="8036169" cy="1200329"/>
          </a:xfrm>
          <a:prstGeom prst="rect">
            <a:avLst/>
          </a:prstGeom>
          <a:noFill/>
        </p:spPr>
        <p:txBody>
          <a:bodyPr wrap="square">
            <a:spAutoFit/>
          </a:bodyPr>
          <a:lstStyle/>
          <a:p>
            <a:r>
              <a:rPr lang="en-GB" sz="2400" kern="1200" dirty="0">
                <a:solidFill>
                  <a:schemeClr val="tx1"/>
                </a:solidFill>
                <a:effectLst/>
                <a:latin typeface="+mn-lt"/>
                <a:ea typeface="+mn-ea"/>
                <a:cs typeface="+mn-cs"/>
              </a:rPr>
              <a:t>29</a:t>
            </a:r>
            <a:r>
              <a:rPr lang="en-GB" sz="2400" kern="1200" baseline="30000" dirty="0">
                <a:solidFill>
                  <a:schemeClr val="tx1"/>
                </a:solidFill>
                <a:effectLst/>
                <a:latin typeface="+mn-lt"/>
                <a:ea typeface="+mn-ea"/>
                <a:cs typeface="+mn-cs"/>
              </a:rPr>
              <a:t>th</a:t>
            </a:r>
            <a:r>
              <a:rPr lang="en-GB" sz="2400" kern="1200" dirty="0">
                <a:solidFill>
                  <a:schemeClr val="tx1"/>
                </a:solidFill>
                <a:effectLst/>
                <a:latin typeface="+mn-lt"/>
                <a:ea typeface="+mn-ea"/>
                <a:cs typeface="+mn-cs"/>
              </a:rPr>
              <a:t> April 2026 -  Churn Sociable stroll –  </a:t>
            </a:r>
            <a:r>
              <a:rPr lang="en-GB" sz="2400" kern="1200" dirty="0" err="1">
                <a:solidFill>
                  <a:schemeClr val="tx1"/>
                </a:solidFill>
                <a:effectLst/>
                <a:latin typeface="+mn-lt"/>
                <a:ea typeface="+mn-ea"/>
                <a:cs typeface="+mn-cs"/>
              </a:rPr>
              <a:t>Gumstool</a:t>
            </a:r>
            <a:r>
              <a:rPr lang="en-GB" sz="2400" kern="1200" dirty="0">
                <a:solidFill>
                  <a:schemeClr val="tx1"/>
                </a:solidFill>
                <a:effectLst/>
                <a:latin typeface="+mn-lt"/>
                <a:ea typeface="+mn-ea"/>
                <a:cs typeface="+mn-cs"/>
              </a:rPr>
              <a:t> Brook looked polluted.                      </a:t>
            </a:r>
          </a:p>
          <a:p>
            <a:r>
              <a:rPr lang="en-GB" sz="2400" kern="1200" dirty="0">
                <a:solidFill>
                  <a:schemeClr val="tx1"/>
                </a:solidFill>
                <a:effectLst/>
                <a:latin typeface="+mn-lt"/>
                <a:ea typeface="+mn-ea"/>
                <a:cs typeface="+mn-cs"/>
              </a:rPr>
              <a:t> Abbey Grounds Arch</a:t>
            </a:r>
            <a:endParaRPr lang="en-GB" sz="2400" dirty="0"/>
          </a:p>
        </p:txBody>
      </p:sp>
      <p:pic>
        <p:nvPicPr>
          <p:cNvPr id="5" name="Picture 4">
            <a:extLst>
              <a:ext uri="{FF2B5EF4-FFF2-40B4-BE49-F238E27FC236}">
                <a16:creationId xmlns:a16="http://schemas.microsoft.com/office/drawing/2014/main" id="{DE0A6946-BC45-F3F3-E7D7-4A8537DB6BE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19304" y="1567543"/>
            <a:ext cx="7556361" cy="5024176"/>
          </a:xfrm>
          <a:prstGeom prst="rect">
            <a:avLst/>
          </a:prstGeom>
        </p:spPr>
      </p:pic>
      <p:sp>
        <p:nvSpPr>
          <p:cNvPr id="2" name="Slide Number Placeholder 1">
            <a:extLst>
              <a:ext uri="{FF2B5EF4-FFF2-40B4-BE49-F238E27FC236}">
                <a16:creationId xmlns:a16="http://schemas.microsoft.com/office/drawing/2014/main" id="{2418939E-B2E4-CBD5-E3F8-194459201138}"/>
              </a:ext>
            </a:extLst>
          </p:cNvPr>
          <p:cNvSpPr>
            <a:spLocks noGrp="1"/>
          </p:cNvSpPr>
          <p:nvPr>
            <p:ph type="sldNum" sz="quarter" idx="12"/>
          </p:nvPr>
        </p:nvSpPr>
        <p:spPr/>
        <p:txBody>
          <a:bodyPr/>
          <a:lstStyle/>
          <a:p>
            <a:fld id="{F552DF9F-204A-4545-9429-E45A39C9AF3B}" type="slidenum">
              <a:rPr lang="en-GB" smtClean="0"/>
              <a:t>4</a:t>
            </a:fld>
            <a:endParaRPr lang="en-GB"/>
          </a:p>
        </p:txBody>
      </p:sp>
    </p:spTree>
    <p:extLst>
      <p:ext uri="{BB962C8B-B14F-4D97-AF65-F5344CB8AC3E}">
        <p14:creationId xmlns:p14="http://schemas.microsoft.com/office/powerpoint/2010/main" val="3202708613"/>
      </p:ext>
    </p:extLst>
  </p:cSld>
  <p:clrMapOvr>
    <a:masterClrMapping/>
  </p:clrMapOvr>
  <p:extLst>
    <p:ext uri="{6950BFC3-D8DA-4A85-94F7-54DA5524770B}">
      <p188:commentRel xmlns:p188="http://schemas.microsoft.com/office/powerpoint/2018/8/main" r:id="rId3"/>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A468A27-88F1-E60D-7CB9-6C264BD8069D}"/>
              </a:ext>
            </a:extLst>
          </p:cNvPr>
          <p:cNvSpPr txBox="1"/>
          <p:nvPr/>
        </p:nvSpPr>
        <p:spPr>
          <a:xfrm>
            <a:off x="1258556" y="163565"/>
            <a:ext cx="7543800" cy="830997"/>
          </a:xfrm>
          <a:prstGeom prst="rect">
            <a:avLst/>
          </a:prstGeom>
          <a:noFill/>
        </p:spPr>
        <p:txBody>
          <a:bodyPr wrap="square">
            <a:spAutoFit/>
          </a:bodyPr>
          <a:lstStyle/>
          <a:p>
            <a:pPr algn="ctr"/>
            <a:r>
              <a:rPr lang="en-GB" sz="2400" dirty="0"/>
              <a:t>            Compare with   June 2024</a:t>
            </a:r>
          </a:p>
          <a:p>
            <a:pPr algn="ctr"/>
            <a:r>
              <a:rPr lang="en-GB" sz="2400" dirty="0"/>
              <a:t>Expect more growth in June – but not the case</a:t>
            </a:r>
          </a:p>
        </p:txBody>
      </p:sp>
      <p:pic>
        <p:nvPicPr>
          <p:cNvPr id="4" name="Picture 3">
            <a:extLst>
              <a:ext uri="{FF2B5EF4-FFF2-40B4-BE49-F238E27FC236}">
                <a16:creationId xmlns:a16="http://schemas.microsoft.com/office/drawing/2014/main" id="{3AC8A687-8F73-C43C-DC2C-E6FE322AA0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92924" y="1647650"/>
            <a:ext cx="6729046" cy="5046785"/>
          </a:xfrm>
          <a:prstGeom prst="rect">
            <a:avLst/>
          </a:prstGeom>
        </p:spPr>
      </p:pic>
      <p:sp>
        <p:nvSpPr>
          <p:cNvPr id="2" name="Slide Number Placeholder 1">
            <a:extLst>
              <a:ext uri="{FF2B5EF4-FFF2-40B4-BE49-F238E27FC236}">
                <a16:creationId xmlns:a16="http://schemas.microsoft.com/office/drawing/2014/main" id="{7E755E83-A797-10D5-64B7-40001884F401}"/>
              </a:ext>
            </a:extLst>
          </p:cNvPr>
          <p:cNvSpPr>
            <a:spLocks noGrp="1"/>
          </p:cNvSpPr>
          <p:nvPr>
            <p:ph type="sldNum" sz="quarter" idx="12"/>
          </p:nvPr>
        </p:nvSpPr>
        <p:spPr/>
        <p:txBody>
          <a:bodyPr/>
          <a:lstStyle/>
          <a:p>
            <a:fld id="{F552DF9F-204A-4545-9429-E45A39C9AF3B}" type="slidenum">
              <a:rPr lang="en-GB" smtClean="0"/>
              <a:t>5</a:t>
            </a:fld>
            <a:endParaRPr lang="en-GB"/>
          </a:p>
        </p:txBody>
      </p:sp>
    </p:spTree>
    <p:extLst>
      <p:ext uri="{BB962C8B-B14F-4D97-AF65-F5344CB8AC3E}">
        <p14:creationId xmlns:p14="http://schemas.microsoft.com/office/powerpoint/2010/main" val="35653767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4C500EE-EE81-A0BA-2C84-E28A1AEAB037}"/>
              </a:ext>
            </a:extLst>
          </p:cNvPr>
          <p:cNvSpPr txBox="1"/>
          <p:nvPr/>
        </p:nvSpPr>
        <p:spPr>
          <a:xfrm>
            <a:off x="3047163" y="422031"/>
            <a:ext cx="6649496" cy="5447645"/>
          </a:xfrm>
          <a:prstGeom prst="rect">
            <a:avLst/>
          </a:prstGeom>
          <a:noFill/>
        </p:spPr>
        <p:txBody>
          <a:bodyPr wrap="square">
            <a:spAutoFit/>
          </a:bodyPr>
          <a:lstStyle/>
          <a:p>
            <a:pPr>
              <a:defRPr/>
            </a:pPr>
            <a:r>
              <a:rPr lang="en-GB" sz="1800" kern="1200" dirty="0">
                <a:solidFill>
                  <a:schemeClr val="tx1"/>
                </a:solidFill>
                <a:effectLst/>
                <a:latin typeface="+mn-lt"/>
                <a:ea typeface="+mn-ea"/>
                <a:cs typeface="+mn-cs"/>
              </a:rPr>
              <a:t>By chance…</a:t>
            </a:r>
            <a:r>
              <a:rPr lang="en-GB" sz="2400" kern="1200" dirty="0">
                <a:solidFill>
                  <a:schemeClr val="tx1"/>
                </a:solidFill>
                <a:effectLst/>
                <a:latin typeface="+mn-lt"/>
                <a:ea typeface="+mn-ea"/>
                <a:cs typeface="+mn-cs"/>
              </a:rPr>
              <a:t>4 days earlier </a:t>
            </a:r>
            <a:r>
              <a:rPr lang="en-GB" sz="1800" kern="1200" dirty="0">
                <a:solidFill>
                  <a:schemeClr val="tx1"/>
                </a:solidFill>
                <a:effectLst/>
                <a:latin typeface="+mn-lt"/>
                <a:ea typeface="+mn-ea"/>
                <a:cs typeface="+mn-cs"/>
              </a:rPr>
              <a:t>– </a:t>
            </a:r>
            <a:r>
              <a:rPr lang="en-GB" sz="2000" kern="1200" dirty="0">
                <a:solidFill>
                  <a:schemeClr val="tx1"/>
                </a:solidFill>
                <a:effectLst/>
                <a:latin typeface="+mn-lt"/>
                <a:ea typeface="+mn-ea"/>
                <a:cs typeface="+mn-cs"/>
              </a:rPr>
              <a:t>several </a:t>
            </a:r>
            <a:r>
              <a:rPr lang="en-GB" sz="2000" kern="1200" dirty="0" err="1">
                <a:solidFill>
                  <a:schemeClr val="tx1"/>
                </a:solidFill>
                <a:effectLst/>
                <a:latin typeface="+mn-lt"/>
                <a:ea typeface="+mn-ea"/>
                <a:cs typeface="+mn-cs"/>
              </a:rPr>
              <a:t>FoGB</a:t>
            </a:r>
            <a:r>
              <a:rPr lang="en-GB" sz="2000" kern="1200" dirty="0">
                <a:solidFill>
                  <a:schemeClr val="tx1"/>
                </a:solidFill>
                <a:effectLst/>
                <a:latin typeface="+mn-lt"/>
                <a:ea typeface="+mn-ea"/>
                <a:cs typeface="+mn-cs"/>
              </a:rPr>
              <a:t> </a:t>
            </a:r>
            <a:r>
              <a:rPr lang="en-GB" sz="1800" kern="1200" dirty="0">
                <a:solidFill>
                  <a:schemeClr val="tx1"/>
                </a:solidFill>
                <a:effectLst/>
                <a:latin typeface="+mn-lt"/>
                <a:ea typeface="+mn-ea"/>
                <a:cs typeface="+mn-cs"/>
              </a:rPr>
              <a:t>took part in </a:t>
            </a:r>
            <a:r>
              <a:rPr lang="en-GB" sz="3600" kern="1200" dirty="0" err="1">
                <a:solidFill>
                  <a:schemeClr val="tx1"/>
                </a:solidFill>
                <a:effectLst/>
                <a:latin typeface="+mn-lt"/>
                <a:ea typeface="+mn-ea"/>
                <a:cs typeface="+mn-cs"/>
              </a:rPr>
              <a:t>FreshWater</a:t>
            </a:r>
            <a:r>
              <a:rPr lang="en-GB" sz="3600" kern="1200" dirty="0">
                <a:solidFill>
                  <a:schemeClr val="tx1"/>
                </a:solidFill>
                <a:effectLst/>
                <a:latin typeface="+mn-lt"/>
                <a:ea typeface="+mn-ea"/>
                <a:cs typeface="+mn-cs"/>
              </a:rPr>
              <a:t> Watch (FWW)  by </a:t>
            </a:r>
            <a:r>
              <a:rPr lang="en-GB" sz="3600" kern="1200" dirty="0" err="1">
                <a:solidFill>
                  <a:schemeClr val="tx1"/>
                </a:solidFill>
                <a:effectLst/>
                <a:latin typeface="+mn-lt"/>
                <a:ea typeface="+mn-ea"/>
                <a:cs typeface="+mn-cs"/>
              </a:rPr>
              <a:t>Earthwatch</a:t>
            </a:r>
            <a:r>
              <a:rPr lang="en-GB" sz="3600" kern="1200" dirty="0">
                <a:solidFill>
                  <a:schemeClr val="tx1"/>
                </a:solidFill>
                <a:effectLst/>
                <a:latin typeface="+mn-lt"/>
                <a:ea typeface="+mn-ea"/>
                <a:cs typeface="+mn-cs"/>
              </a:rPr>
              <a:t> </a:t>
            </a:r>
          </a:p>
          <a:p>
            <a:pPr>
              <a:defRPr/>
            </a:pPr>
            <a:r>
              <a:rPr lang="en-GB" sz="3600" kern="1200" dirty="0">
                <a:solidFill>
                  <a:schemeClr val="tx1"/>
                </a:solidFill>
                <a:effectLst/>
                <a:latin typeface="+mn-lt"/>
                <a:ea typeface="+mn-ea"/>
                <a:cs typeface="+mn-cs"/>
              </a:rPr>
              <a:t>- Water Blitz Pollution survey   </a:t>
            </a:r>
          </a:p>
          <a:p>
            <a:pPr>
              <a:defRPr/>
            </a:pPr>
            <a:r>
              <a:rPr lang="en-GB" sz="3600" kern="1200" dirty="0">
                <a:solidFill>
                  <a:schemeClr val="tx1"/>
                </a:solidFill>
                <a:effectLst/>
                <a:latin typeface="+mn-lt"/>
                <a:ea typeface="+mn-ea"/>
                <a:cs typeface="+mn-cs"/>
              </a:rPr>
              <a:t>- </a:t>
            </a:r>
            <a:r>
              <a:rPr lang="en-GB" sz="3600" dirty="0"/>
              <a:t>from </a:t>
            </a:r>
            <a:r>
              <a:rPr lang="en-GB" sz="3600" dirty="0" err="1"/>
              <a:t>Baunton</a:t>
            </a:r>
            <a:r>
              <a:rPr lang="en-GB" sz="3600" dirty="0"/>
              <a:t> to Siddington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3600" dirty="0"/>
          </a:p>
          <a:p>
            <a:pPr>
              <a:defRPr/>
            </a:pPr>
            <a:r>
              <a:rPr lang="en-GB" sz="3600" dirty="0"/>
              <a:t>Obvious question…what did the 6 samples taken on 25</a:t>
            </a:r>
            <a:r>
              <a:rPr lang="en-GB" sz="3600" baseline="30000" dirty="0"/>
              <a:t>th</a:t>
            </a:r>
            <a:r>
              <a:rPr lang="en-GB" sz="3600" dirty="0"/>
              <a:t>  April Water Blitz sampling show??…</a:t>
            </a:r>
            <a:br>
              <a:rPr lang="en-GB" sz="3600" dirty="0"/>
            </a:br>
            <a:r>
              <a:rPr lang="en-GB" sz="3600" dirty="0"/>
              <a:t> </a:t>
            </a:r>
            <a:endParaRPr lang="en-GB" sz="3600" kern="1200" dirty="0">
              <a:solidFill>
                <a:schemeClr val="tx1"/>
              </a:solidFill>
              <a:effectLst/>
              <a:latin typeface="+mn-lt"/>
              <a:ea typeface="+mn-ea"/>
              <a:cs typeface="+mn-cs"/>
            </a:endParaRPr>
          </a:p>
        </p:txBody>
      </p:sp>
      <p:sp>
        <p:nvSpPr>
          <p:cNvPr id="2" name="Slide Number Placeholder 1">
            <a:extLst>
              <a:ext uri="{FF2B5EF4-FFF2-40B4-BE49-F238E27FC236}">
                <a16:creationId xmlns:a16="http://schemas.microsoft.com/office/drawing/2014/main" id="{321E8295-782F-7CDE-FDCE-C2C6AE049D41}"/>
              </a:ext>
            </a:extLst>
          </p:cNvPr>
          <p:cNvSpPr>
            <a:spLocks noGrp="1"/>
          </p:cNvSpPr>
          <p:nvPr>
            <p:ph type="sldNum" sz="quarter" idx="12"/>
          </p:nvPr>
        </p:nvSpPr>
        <p:spPr/>
        <p:txBody>
          <a:bodyPr/>
          <a:lstStyle/>
          <a:p>
            <a:fld id="{F552DF9F-204A-4545-9429-E45A39C9AF3B}" type="slidenum">
              <a:rPr lang="en-GB" smtClean="0"/>
              <a:t>6</a:t>
            </a:fld>
            <a:endParaRPr lang="en-GB"/>
          </a:p>
        </p:txBody>
      </p:sp>
    </p:spTree>
    <p:extLst>
      <p:ext uri="{BB962C8B-B14F-4D97-AF65-F5344CB8AC3E}">
        <p14:creationId xmlns:p14="http://schemas.microsoft.com/office/powerpoint/2010/main" val="7583133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2E897A8-A711-BA03-17DA-4E865A2E5906}"/>
              </a:ext>
            </a:extLst>
          </p:cNvPr>
          <p:cNvSpPr txBox="1"/>
          <p:nvPr/>
        </p:nvSpPr>
        <p:spPr>
          <a:xfrm>
            <a:off x="3047160" y="281354"/>
            <a:ext cx="6277707" cy="1444754"/>
          </a:xfrm>
          <a:prstGeom prst="rect">
            <a:avLst/>
          </a:prstGeom>
          <a:noFill/>
        </p:spPr>
        <p:txBody>
          <a:bodyPr wrap="square">
            <a:spAutoFit/>
          </a:bodyPr>
          <a:lstStyle/>
          <a:p>
            <a:pPr lvl="0" algn="ctr">
              <a:lnSpc>
                <a:spcPct val="115000"/>
              </a:lnSpc>
              <a:spcAft>
                <a:spcPts val="800"/>
              </a:spcAft>
              <a:buClr>
                <a:srgbClr val="222222"/>
              </a:buClr>
            </a:pPr>
            <a:r>
              <a:rPr lang="en-GB" sz="2400" kern="100" dirty="0" err="1">
                <a:solidFill>
                  <a:srgbClr val="222222"/>
                </a:solidFill>
                <a:effectLst/>
                <a:latin typeface="Arial" panose="020B0604020202020204" pitchFamily="34" charset="0"/>
                <a:ea typeface="Aptos" panose="020B0004020202020204" pitchFamily="34" charset="0"/>
                <a:cs typeface="Times New Roman" panose="02020603050405020304" pitchFamily="18" charset="0"/>
              </a:rPr>
              <a:t>WaterBlitz</a:t>
            </a:r>
            <a:r>
              <a:rPr lang="en-GB" sz="2400" kern="100" dirty="0">
                <a:solidFill>
                  <a:srgbClr val="222222"/>
                </a:solidFill>
                <a:effectLst/>
                <a:latin typeface="Arial" panose="020B0604020202020204" pitchFamily="34" charset="0"/>
                <a:ea typeface="Aptos" panose="020B0004020202020204" pitchFamily="34" charset="0"/>
                <a:cs typeface="Times New Roman" panose="02020603050405020304" pitchFamily="18" charset="0"/>
              </a:rPr>
              <a:t> method include using a: </a:t>
            </a:r>
          </a:p>
          <a:p>
            <a:pPr lvl="0" algn="ctr">
              <a:lnSpc>
                <a:spcPct val="115000"/>
              </a:lnSpc>
              <a:spcAft>
                <a:spcPts val="800"/>
              </a:spcAft>
              <a:buClr>
                <a:srgbClr val="222222"/>
              </a:buClr>
            </a:pPr>
            <a:r>
              <a:rPr lang="en-GB" sz="2400" kern="100" dirty="0">
                <a:solidFill>
                  <a:srgbClr val="222222"/>
                </a:solidFill>
                <a:effectLst/>
                <a:latin typeface="Arial" panose="020B0604020202020204" pitchFamily="34" charset="0"/>
                <a:ea typeface="Aptos" panose="020B0004020202020204" pitchFamily="34" charset="0"/>
                <a:cs typeface="Times New Roman" panose="02020603050405020304" pitchFamily="18" charset="0"/>
              </a:rPr>
              <a:t>Colour matching chart</a:t>
            </a:r>
            <a:br>
              <a:rPr lang="en-GB" sz="2400" kern="100" dirty="0">
                <a:solidFill>
                  <a:srgbClr val="222222"/>
                </a:solidFill>
                <a:effectLst/>
                <a:latin typeface="Arial" panose="020B0604020202020204" pitchFamily="34" charset="0"/>
                <a:ea typeface="Aptos" panose="020B0004020202020204" pitchFamily="34" charset="0"/>
                <a:cs typeface="Times New Roman" panose="02020603050405020304" pitchFamily="18" charset="0"/>
              </a:rPr>
            </a:br>
            <a:r>
              <a:rPr lang="en-GB" sz="2400" kern="100" dirty="0">
                <a:solidFill>
                  <a:srgbClr val="222222"/>
                </a:solidFill>
                <a:effectLst/>
                <a:latin typeface="Arial" panose="020B0604020202020204" pitchFamily="34" charset="0"/>
                <a:ea typeface="Aptos" panose="020B0004020202020204" pitchFamily="34" charset="0"/>
                <a:cs typeface="Times New Roman" panose="02020603050405020304" pitchFamily="18" charset="0"/>
              </a:rPr>
              <a:t>Measuring  Nitrates , Phosphates and </a:t>
            </a:r>
            <a:r>
              <a:rPr lang="en-GB" sz="2400" kern="100" dirty="0">
                <a:solidFill>
                  <a:srgbClr val="222222"/>
                </a:solidFill>
                <a:latin typeface="Arial" panose="020B0604020202020204" pitchFamily="34" charset="0"/>
                <a:ea typeface="Aptos" panose="020B0004020202020204" pitchFamily="34" charset="0"/>
                <a:cs typeface="Times New Roman" panose="02020603050405020304" pitchFamily="18" charset="0"/>
              </a:rPr>
              <a:t>pH</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5" name="Picture 4">
            <a:extLst>
              <a:ext uri="{FF2B5EF4-FFF2-40B4-BE49-F238E27FC236}">
                <a16:creationId xmlns:a16="http://schemas.microsoft.com/office/drawing/2014/main" id="{068EAA24-B506-9F5B-1F57-5856439C8E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16951" y="2095080"/>
            <a:ext cx="6538127" cy="4481566"/>
          </a:xfrm>
          <a:prstGeom prst="rect">
            <a:avLst/>
          </a:prstGeom>
        </p:spPr>
      </p:pic>
      <p:sp>
        <p:nvSpPr>
          <p:cNvPr id="2" name="Slide Number Placeholder 1">
            <a:extLst>
              <a:ext uri="{FF2B5EF4-FFF2-40B4-BE49-F238E27FC236}">
                <a16:creationId xmlns:a16="http://schemas.microsoft.com/office/drawing/2014/main" id="{D8C9E32B-7478-64C9-44A3-0B3C536FE627}"/>
              </a:ext>
            </a:extLst>
          </p:cNvPr>
          <p:cNvSpPr>
            <a:spLocks noGrp="1"/>
          </p:cNvSpPr>
          <p:nvPr>
            <p:ph type="sldNum" sz="quarter" idx="12"/>
          </p:nvPr>
        </p:nvSpPr>
        <p:spPr/>
        <p:txBody>
          <a:bodyPr/>
          <a:lstStyle/>
          <a:p>
            <a:fld id="{F552DF9F-204A-4545-9429-E45A39C9AF3B}" type="slidenum">
              <a:rPr lang="en-GB" smtClean="0"/>
              <a:t>7</a:t>
            </a:fld>
            <a:endParaRPr lang="en-GB"/>
          </a:p>
        </p:txBody>
      </p:sp>
    </p:spTree>
    <p:extLst>
      <p:ext uri="{BB962C8B-B14F-4D97-AF65-F5344CB8AC3E}">
        <p14:creationId xmlns:p14="http://schemas.microsoft.com/office/powerpoint/2010/main" val="3718920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69D645A-0ED8-EFC7-BCDD-7B98E42AFBAD}"/>
              </a:ext>
            </a:extLst>
          </p:cNvPr>
          <p:cNvSpPr txBox="1"/>
          <p:nvPr/>
        </p:nvSpPr>
        <p:spPr>
          <a:xfrm>
            <a:off x="3047162" y="643095"/>
            <a:ext cx="7513655" cy="5925084"/>
          </a:xfrm>
          <a:prstGeom prst="rect">
            <a:avLst/>
          </a:prstGeom>
          <a:noFill/>
        </p:spPr>
        <p:txBody>
          <a:bodyPr wrap="square">
            <a:spAutoFit/>
          </a:bodyPr>
          <a:lstStyle/>
          <a:p>
            <a:pPr lvl="0">
              <a:lnSpc>
                <a:spcPct val="115000"/>
              </a:lnSpc>
              <a:spcAft>
                <a:spcPts val="800"/>
              </a:spcAft>
              <a:buClr>
                <a:srgbClr val="222222"/>
              </a:buClr>
            </a:pPr>
            <a:r>
              <a:rPr lang="en-GB" sz="2800" kern="100" dirty="0">
                <a:solidFill>
                  <a:srgbClr val="222222"/>
                </a:solidFill>
                <a:effectLst/>
                <a:latin typeface="Arial" panose="020B0604020202020204" pitchFamily="34" charset="0"/>
                <a:ea typeface="Aptos" panose="020B0004020202020204" pitchFamily="34" charset="0"/>
                <a:cs typeface="Times New Roman" panose="02020603050405020304" pitchFamily="18" charset="0"/>
              </a:rPr>
              <a:t>RESULTS  OF  </a:t>
            </a:r>
            <a:r>
              <a:rPr lang="en-GB" sz="2800" kern="100" dirty="0" err="1">
                <a:solidFill>
                  <a:srgbClr val="222222"/>
                </a:solidFill>
                <a:effectLst/>
                <a:latin typeface="Arial" panose="020B0604020202020204" pitchFamily="34" charset="0"/>
                <a:ea typeface="Aptos" panose="020B0004020202020204" pitchFamily="34" charset="0"/>
                <a:cs typeface="Times New Roman" panose="02020603050405020304" pitchFamily="18" charset="0"/>
              </a:rPr>
              <a:t>WaterBlitz</a:t>
            </a:r>
            <a:r>
              <a:rPr lang="en-GB" sz="2800" kern="100" dirty="0">
                <a:solidFill>
                  <a:srgbClr val="222222"/>
                </a:solidFill>
                <a:effectLst/>
                <a:latin typeface="Arial" panose="020B0604020202020204" pitchFamily="34" charset="0"/>
                <a:ea typeface="Aptos" panose="020B0004020202020204" pitchFamily="34" charset="0"/>
                <a:cs typeface="Times New Roman" panose="02020603050405020304" pitchFamily="18" charset="0"/>
              </a:rPr>
              <a:t>  sampling: </a:t>
            </a:r>
            <a:br>
              <a:rPr lang="en-GB" sz="2800" kern="100" dirty="0">
                <a:solidFill>
                  <a:srgbClr val="222222"/>
                </a:solidFill>
                <a:effectLst/>
                <a:latin typeface="Arial" panose="020B0604020202020204" pitchFamily="34" charset="0"/>
                <a:ea typeface="Aptos" panose="020B0004020202020204" pitchFamily="34" charset="0"/>
                <a:cs typeface="Times New Roman" panose="02020603050405020304" pitchFamily="18" charset="0"/>
              </a:rPr>
            </a:br>
            <a:br>
              <a:rPr lang="en-GB" sz="2800" kern="100" dirty="0">
                <a:solidFill>
                  <a:srgbClr val="222222"/>
                </a:solidFill>
                <a:effectLst/>
                <a:latin typeface="Arial" panose="020B0604020202020204" pitchFamily="34" charset="0"/>
                <a:ea typeface="Aptos" panose="020B0004020202020204" pitchFamily="34" charset="0"/>
                <a:cs typeface="Times New Roman" panose="02020603050405020304" pitchFamily="18" charset="0"/>
              </a:rPr>
            </a:br>
            <a:r>
              <a:rPr lang="en-GB" sz="2800" kern="100" dirty="0">
                <a:solidFill>
                  <a:srgbClr val="222222"/>
                </a:solidFill>
                <a:effectLst/>
                <a:latin typeface="Arial" panose="020B0604020202020204" pitchFamily="34" charset="0"/>
                <a:ea typeface="Aptos" panose="020B0004020202020204" pitchFamily="34" charset="0"/>
                <a:cs typeface="Times New Roman" panose="02020603050405020304" pitchFamily="18" charset="0"/>
              </a:rPr>
              <a:t>1.   All Phosphate sample levels low, and pH normal.</a:t>
            </a:r>
          </a:p>
          <a:p>
            <a:pPr lvl="0">
              <a:lnSpc>
                <a:spcPct val="115000"/>
              </a:lnSpc>
              <a:spcAft>
                <a:spcPts val="800"/>
              </a:spcAft>
              <a:buClr>
                <a:srgbClr val="222222"/>
              </a:buClr>
            </a:pPr>
            <a:endParaRPr lang="en-GB" sz="2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Clr>
                <a:srgbClr val="222222"/>
              </a:buClr>
              <a:buAutoNum type="arabicPeriod" startAt="2"/>
            </a:pPr>
            <a:r>
              <a:rPr lang="en-GB" sz="2800" kern="100" dirty="0">
                <a:solidFill>
                  <a:srgbClr val="222222"/>
                </a:solidFill>
                <a:effectLst/>
                <a:latin typeface="Arial" panose="020B0604020202020204" pitchFamily="34" charset="0"/>
                <a:ea typeface="Aptos" panose="020B0004020202020204" pitchFamily="34" charset="0"/>
                <a:cs typeface="Times New Roman" panose="02020603050405020304" pitchFamily="18" charset="0"/>
              </a:rPr>
              <a:t>All 6 Nitrate levels “moderate” concentrations as classified by FWW</a:t>
            </a:r>
          </a:p>
          <a:p>
            <a:pPr lvl="0">
              <a:lnSpc>
                <a:spcPct val="115000"/>
              </a:lnSpc>
              <a:spcAft>
                <a:spcPts val="800"/>
              </a:spcAft>
              <a:buClr>
                <a:srgbClr val="222222"/>
              </a:buClr>
            </a:pPr>
            <a:r>
              <a:rPr lang="en-GB" sz="2800" kern="100" dirty="0">
                <a:solidFill>
                  <a:srgbClr val="222222"/>
                </a:solidFill>
                <a:effectLst/>
                <a:latin typeface="Arial" panose="020B0604020202020204" pitchFamily="34" charset="0"/>
                <a:ea typeface="Aptos" panose="020B0004020202020204" pitchFamily="34" charset="0"/>
                <a:cs typeface="Times New Roman" panose="02020603050405020304" pitchFamily="18" charset="0"/>
              </a:rPr>
              <a:t> (Nitrogen levels expressed here as just Nitrogen (N-No3) as 1-2 mg/L, </a:t>
            </a:r>
          </a:p>
          <a:p>
            <a:pPr lvl="0">
              <a:lnSpc>
                <a:spcPct val="115000"/>
              </a:lnSpc>
              <a:spcAft>
                <a:spcPts val="800"/>
              </a:spcAft>
              <a:buClr>
                <a:srgbClr val="222222"/>
              </a:buClr>
            </a:pPr>
            <a:r>
              <a:rPr lang="en-GB" sz="2800" kern="100" dirty="0">
                <a:solidFill>
                  <a:srgbClr val="222222"/>
                </a:solidFill>
                <a:effectLst/>
                <a:latin typeface="Arial" panose="020B0604020202020204" pitchFamily="34" charset="0"/>
                <a:ea typeface="Aptos" panose="020B0004020202020204" pitchFamily="34" charset="0"/>
                <a:cs typeface="Times New Roman" panose="02020603050405020304" pitchFamily="18" charset="0"/>
              </a:rPr>
              <a:t>or if expressed as nitrate ion NO3, would be  = 4.4 – 8.8 mg/l ) </a:t>
            </a:r>
            <a:endParaRPr lang="en-GB" sz="2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 name="Slide Number Placeholder 1">
            <a:extLst>
              <a:ext uri="{FF2B5EF4-FFF2-40B4-BE49-F238E27FC236}">
                <a16:creationId xmlns:a16="http://schemas.microsoft.com/office/drawing/2014/main" id="{2D212EA7-77B4-A6F9-03C2-68E34F5D94BD}"/>
              </a:ext>
            </a:extLst>
          </p:cNvPr>
          <p:cNvSpPr>
            <a:spLocks noGrp="1"/>
          </p:cNvSpPr>
          <p:nvPr>
            <p:ph type="sldNum" sz="quarter" idx="12"/>
          </p:nvPr>
        </p:nvSpPr>
        <p:spPr/>
        <p:txBody>
          <a:bodyPr/>
          <a:lstStyle/>
          <a:p>
            <a:fld id="{F552DF9F-204A-4545-9429-E45A39C9AF3B}" type="slidenum">
              <a:rPr lang="en-GB" smtClean="0"/>
              <a:t>8</a:t>
            </a:fld>
            <a:endParaRPr lang="en-GB" dirty="0"/>
          </a:p>
        </p:txBody>
      </p:sp>
    </p:spTree>
    <p:extLst>
      <p:ext uri="{BB962C8B-B14F-4D97-AF65-F5344CB8AC3E}">
        <p14:creationId xmlns:p14="http://schemas.microsoft.com/office/powerpoint/2010/main" val="6288050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B11D4D5-5D48-1A52-4461-9D622F695716}"/>
              </a:ext>
            </a:extLst>
          </p:cNvPr>
          <p:cNvSpPr txBox="1"/>
          <p:nvPr/>
        </p:nvSpPr>
        <p:spPr>
          <a:xfrm>
            <a:off x="633046" y="160774"/>
            <a:ext cx="10671350" cy="655564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3200" kern="1200" dirty="0">
                <a:solidFill>
                  <a:schemeClr val="tx1"/>
                </a:solidFill>
                <a:effectLst/>
                <a:latin typeface="+mn-lt"/>
                <a:ea typeface="+mn-ea"/>
                <a:cs typeface="+mn-cs"/>
              </a:rPr>
              <a:t>FWW info shows they regard 10mg/L as the N </a:t>
            </a:r>
            <a:r>
              <a:rPr lang="en-GB" sz="3200" kern="1200" dirty="0" err="1">
                <a:solidFill>
                  <a:schemeClr val="tx1"/>
                </a:solidFill>
                <a:effectLst/>
                <a:latin typeface="+mn-lt"/>
                <a:ea typeface="+mn-ea"/>
                <a:cs typeface="+mn-cs"/>
              </a:rPr>
              <a:t>conc</a:t>
            </a:r>
            <a:r>
              <a:rPr lang="en-GB" sz="3200" kern="1200" dirty="0">
                <a:solidFill>
                  <a:schemeClr val="tx1"/>
                </a:solidFill>
                <a:effectLst/>
                <a:latin typeface="+mn-lt"/>
                <a:ea typeface="+mn-ea"/>
                <a:cs typeface="+mn-cs"/>
              </a:rPr>
              <a:t> that represents pollution in rivers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3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3200" kern="1200" dirty="0">
                <a:solidFill>
                  <a:schemeClr val="tx1"/>
                </a:solidFill>
                <a:effectLst/>
                <a:latin typeface="+mn-lt"/>
                <a:ea typeface="+mn-ea"/>
                <a:cs typeface="+mn-cs"/>
              </a:rPr>
              <a:t>So local FWW samples only 1/5 or less than  “Pollution  Level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3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3200" kern="1200" dirty="0">
                <a:solidFill>
                  <a:schemeClr val="tx1"/>
                </a:solidFill>
                <a:effectLst/>
                <a:latin typeface="+mn-lt"/>
                <a:ea typeface="+mn-ea"/>
                <a:cs typeface="+mn-cs"/>
              </a:rPr>
              <a:t>In theory, could calculate weight of nitrate added to Churn </a:t>
            </a:r>
            <a:br>
              <a:rPr lang="en-GB" sz="3200" kern="1200" dirty="0">
                <a:solidFill>
                  <a:schemeClr val="tx1"/>
                </a:solidFill>
                <a:effectLst/>
                <a:latin typeface="+mn-lt"/>
                <a:ea typeface="+mn-ea"/>
                <a:cs typeface="+mn-cs"/>
              </a:rPr>
            </a:br>
            <a:r>
              <a:rPr lang="en-GB" sz="3200" kern="1200" dirty="0">
                <a:solidFill>
                  <a:schemeClr val="tx1"/>
                </a:solidFill>
                <a:effectLst/>
                <a:latin typeface="+mn-lt"/>
                <a:ea typeface="+mn-ea"/>
                <a:cs typeface="+mn-cs"/>
              </a:rPr>
              <a:t>upstream.</a:t>
            </a:r>
            <a:endParaRPr lang="en-GB" sz="3200" dirty="0"/>
          </a:p>
          <a:p>
            <a:pPr>
              <a:defRPr/>
            </a:pPr>
            <a:endParaRPr lang="en-GB" sz="3200" dirty="0"/>
          </a:p>
          <a:p>
            <a:pPr>
              <a:defRPr/>
            </a:pPr>
            <a:r>
              <a:rPr lang="en-GB" sz="3200" dirty="0"/>
              <a:t>Note – </a:t>
            </a:r>
            <a:r>
              <a:rPr lang="en-GB" sz="3200" dirty="0">
                <a:solidFill>
                  <a:srgbClr val="FF0000"/>
                </a:solidFill>
              </a:rPr>
              <a:t>another more scientific sampling method showed low N – colour matching is known to be problematical.  So  probably even less than  1/5</a:t>
            </a:r>
            <a:r>
              <a:rPr lang="en-GB" sz="3200" baseline="30000" dirty="0">
                <a:solidFill>
                  <a:srgbClr val="FF0000"/>
                </a:solidFill>
              </a:rPr>
              <a:t>th</a:t>
            </a:r>
            <a:r>
              <a:rPr lang="en-GB" sz="3200" dirty="0">
                <a:solidFill>
                  <a:srgbClr val="FF0000"/>
                </a:solidFill>
              </a:rPr>
              <a:t>  of “polluted “ level.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4F023049-99D9-CE61-F276-C6190423A562}"/>
              </a:ext>
            </a:extLst>
          </p:cNvPr>
          <p:cNvSpPr>
            <a:spLocks noGrp="1"/>
          </p:cNvSpPr>
          <p:nvPr>
            <p:ph type="sldNum" sz="quarter" idx="12"/>
          </p:nvPr>
        </p:nvSpPr>
        <p:spPr/>
        <p:txBody>
          <a:bodyPr/>
          <a:lstStyle/>
          <a:p>
            <a:fld id="{F552DF9F-204A-4545-9429-E45A39C9AF3B}" type="slidenum">
              <a:rPr lang="en-GB" smtClean="0"/>
              <a:t>9</a:t>
            </a:fld>
            <a:endParaRPr lang="en-GB"/>
          </a:p>
        </p:txBody>
      </p:sp>
    </p:spTree>
    <p:extLst>
      <p:ext uri="{BB962C8B-B14F-4D97-AF65-F5344CB8AC3E}">
        <p14:creationId xmlns:p14="http://schemas.microsoft.com/office/powerpoint/2010/main" val="2817159251"/>
      </p:ext>
    </p:extLst>
  </p:cSld>
  <p:clrMapOvr>
    <a:masterClrMapping/>
  </p:clrMapOvr>
  <p:extLst>
    <p:ext uri="{6950BFC3-D8DA-4A85-94F7-54DA5524770B}">
      <p188:commentRel xmlns:p188="http://schemas.microsoft.com/office/powerpoint/2018/8/main" r:id="rId3"/>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8C10FDB-801B-EACF-DD1E-999BCF01B396}"/>
              </a:ext>
            </a:extLst>
          </p:cNvPr>
          <p:cNvSpPr txBox="1"/>
          <p:nvPr/>
        </p:nvSpPr>
        <p:spPr>
          <a:xfrm>
            <a:off x="3047163" y="432079"/>
            <a:ext cx="7604090" cy="6247864"/>
          </a:xfrm>
          <a:prstGeom prst="rect">
            <a:avLst/>
          </a:prstGeom>
          <a:noFill/>
        </p:spPr>
        <p:txBody>
          <a:bodyPr wrap="square">
            <a:spAutoFit/>
          </a:bodyPr>
          <a:lstStyle/>
          <a:p>
            <a:pPr lvl="0"/>
            <a:r>
              <a:rPr lang="en-GB" sz="2800" dirty="0"/>
              <a:t>-T</a:t>
            </a:r>
            <a:r>
              <a:rPr lang="en-GB" sz="2800" kern="1200" dirty="0">
                <a:solidFill>
                  <a:schemeClr val="tx1"/>
                </a:solidFill>
                <a:effectLst/>
                <a:latin typeface="+mn-lt"/>
                <a:ea typeface="+mn-ea"/>
                <a:cs typeface="+mn-cs"/>
              </a:rPr>
              <a:t>here is </a:t>
            </a:r>
            <a:r>
              <a:rPr lang="en-GB" sz="3600" kern="1200" dirty="0">
                <a:solidFill>
                  <a:schemeClr val="tx1"/>
                </a:solidFill>
                <a:effectLst/>
                <a:latin typeface="+mn-lt"/>
                <a:ea typeface="+mn-ea"/>
                <a:cs typeface="+mn-cs"/>
              </a:rPr>
              <a:t>no formal </a:t>
            </a:r>
            <a:r>
              <a:rPr lang="en-GB" sz="2800" kern="1200" dirty="0">
                <a:solidFill>
                  <a:schemeClr val="tx1"/>
                </a:solidFill>
                <a:effectLst/>
                <a:latin typeface="+mn-lt"/>
                <a:ea typeface="+mn-ea"/>
                <a:cs typeface="+mn-cs"/>
              </a:rPr>
              <a:t>regulatory standard in England for N </a:t>
            </a:r>
            <a:r>
              <a:rPr lang="en-GB" sz="2800" kern="1200" dirty="0" err="1">
                <a:solidFill>
                  <a:schemeClr val="tx1"/>
                </a:solidFill>
                <a:effectLst/>
                <a:latin typeface="+mn-lt"/>
                <a:ea typeface="+mn-ea"/>
                <a:cs typeface="+mn-cs"/>
              </a:rPr>
              <a:t>conc</a:t>
            </a:r>
            <a:r>
              <a:rPr lang="en-GB" sz="2800" kern="1200" dirty="0">
                <a:solidFill>
                  <a:schemeClr val="tx1"/>
                </a:solidFill>
                <a:effectLst/>
                <a:latin typeface="+mn-lt"/>
                <a:ea typeface="+mn-ea"/>
                <a:cs typeface="+mn-cs"/>
              </a:rPr>
              <a:t> in rivers.</a:t>
            </a:r>
          </a:p>
          <a:p>
            <a:pPr lvl="0"/>
            <a:endParaRPr lang="en-GB" sz="2800" kern="1200" dirty="0">
              <a:solidFill>
                <a:schemeClr val="tx1"/>
              </a:solidFill>
              <a:effectLst/>
              <a:latin typeface="+mn-lt"/>
              <a:ea typeface="+mn-ea"/>
              <a:cs typeface="+mn-cs"/>
            </a:endParaRPr>
          </a:p>
          <a:p>
            <a:pPr lvl="0"/>
            <a:r>
              <a:rPr lang="en-GB" sz="2800" kern="1200" dirty="0">
                <a:solidFill>
                  <a:schemeClr val="tx1"/>
                </a:solidFill>
                <a:effectLst/>
                <a:latin typeface="+mn-lt"/>
                <a:ea typeface="+mn-ea"/>
                <a:cs typeface="+mn-cs"/>
              </a:rPr>
              <a:t>-There is a standard to protect drinking water to taps,</a:t>
            </a:r>
            <a:r>
              <a:rPr lang="en-GB" sz="2800" dirty="0"/>
              <a:t> NO3 is over 50 mg/L ,   or N-NO3 = 11.3 mg/L </a:t>
            </a:r>
            <a:endParaRPr lang="en-GB" sz="2800" kern="1200" dirty="0">
              <a:solidFill>
                <a:schemeClr val="tx1"/>
              </a:solidFill>
              <a:effectLst/>
              <a:latin typeface="+mn-lt"/>
              <a:ea typeface="+mn-ea"/>
              <a:cs typeface="+mn-cs"/>
            </a:endParaRPr>
          </a:p>
          <a:p>
            <a:pPr lvl="0"/>
            <a:endParaRPr lang="en-GB" sz="2800" kern="1200" dirty="0">
              <a:solidFill>
                <a:schemeClr val="tx1"/>
              </a:solidFill>
              <a:effectLst/>
              <a:latin typeface="+mn-lt"/>
              <a:ea typeface="+mn-ea"/>
              <a:cs typeface="+mn-cs"/>
            </a:endParaRPr>
          </a:p>
          <a:p>
            <a:pPr lvl="0"/>
            <a:r>
              <a:rPr lang="en-GB" sz="2800" kern="1200" dirty="0">
                <a:solidFill>
                  <a:schemeClr val="tx1"/>
                </a:solidFill>
                <a:effectLst/>
                <a:latin typeface="+mn-lt"/>
                <a:ea typeface="+mn-ea"/>
                <a:cs typeface="+mn-cs"/>
              </a:rPr>
              <a:t>-NPPR (Nitrate  Pollution Prevention Regs) considers water body polluted if NO3 is over 50 mg/L ,   or N-NO3 = 11.3 mg/L   </a:t>
            </a:r>
          </a:p>
          <a:p>
            <a:pPr lvl="0"/>
            <a:endParaRPr lang="en-GB" sz="2800" dirty="0"/>
          </a:p>
          <a:p>
            <a:pPr lvl="0"/>
            <a:r>
              <a:rPr lang="en-GB" sz="2800" kern="1200" dirty="0">
                <a:solidFill>
                  <a:schemeClr val="tx1"/>
                </a:solidFill>
                <a:effectLst/>
                <a:latin typeface="+mn-lt"/>
                <a:ea typeface="+mn-ea"/>
                <a:cs typeface="+mn-cs"/>
              </a:rPr>
              <a:t>-So even the “moderate “readings around 1-2 mg/L of N-No3 were only between 10% and 20% at most of this NPPR “polluted” definition.</a:t>
            </a:r>
          </a:p>
        </p:txBody>
      </p:sp>
      <p:sp>
        <p:nvSpPr>
          <p:cNvPr id="4" name="Slide Number Placeholder 3">
            <a:extLst>
              <a:ext uri="{FF2B5EF4-FFF2-40B4-BE49-F238E27FC236}">
                <a16:creationId xmlns:a16="http://schemas.microsoft.com/office/drawing/2014/main" id="{3662D582-C062-803B-1FD5-0661C099651B}"/>
              </a:ext>
            </a:extLst>
          </p:cNvPr>
          <p:cNvSpPr>
            <a:spLocks noGrp="1"/>
          </p:cNvSpPr>
          <p:nvPr>
            <p:ph type="sldNum" sz="quarter" idx="12"/>
          </p:nvPr>
        </p:nvSpPr>
        <p:spPr/>
        <p:txBody>
          <a:bodyPr/>
          <a:lstStyle/>
          <a:p>
            <a:fld id="{F552DF9F-204A-4545-9429-E45A39C9AF3B}" type="slidenum">
              <a:rPr lang="en-GB" smtClean="0"/>
              <a:t>10</a:t>
            </a:fld>
            <a:endParaRPr lang="en-GB"/>
          </a:p>
        </p:txBody>
      </p:sp>
    </p:spTree>
    <p:extLst>
      <p:ext uri="{BB962C8B-B14F-4D97-AF65-F5344CB8AC3E}">
        <p14:creationId xmlns:p14="http://schemas.microsoft.com/office/powerpoint/2010/main" val="32743617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F86A785-F842-E6EB-8F58-42221830369B}"/>
              </a:ext>
            </a:extLst>
          </p:cNvPr>
          <p:cNvSpPr txBox="1"/>
          <p:nvPr/>
        </p:nvSpPr>
        <p:spPr>
          <a:xfrm>
            <a:off x="1939332" y="136525"/>
            <a:ext cx="7656844" cy="6555641"/>
          </a:xfrm>
          <a:prstGeom prst="rect">
            <a:avLst/>
          </a:prstGeom>
          <a:noFill/>
        </p:spPr>
        <p:txBody>
          <a:bodyPr wrap="square">
            <a:spAutoFit/>
          </a:bodyPr>
          <a:lstStyle/>
          <a:p>
            <a:pPr lvl="0"/>
            <a:r>
              <a:rPr lang="en-GB" sz="2800" kern="1200" dirty="0">
                <a:solidFill>
                  <a:schemeClr val="tx1"/>
                </a:solidFill>
                <a:effectLst/>
                <a:latin typeface="+mn-lt"/>
                <a:ea typeface="+mn-ea"/>
                <a:cs typeface="+mn-cs"/>
              </a:rPr>
              <a:t>NPPR regs introduce the concept of NVZ – Nitrate Vulnerable Zones. </a:t>
            </a:r>
          </a:p>
          <a:p>
            <a:pPr lvl="0"/>
            <a:endParaRPr lang="en-GB" sz="2800" dirty="0"/>
          </a:p>
          <a:p>
            <a:pPr lvl="0"/>
            <a:r>
              <a:rPr lang="en-GB" sz="2800" kern="1200" dirty="0">
                <a:solidFill>
                  <a:schemeClr val="tx1"/>
                </a:solidFill>
                <a:effectLst/>
                <a:latin typeface="+mn-lt"/>
                <a:ea typeface="+mn-ea"/>
                <a:cs typeface="+mn-cs"/>
              </a:rPr>
              <a:t>In these  NVZs </a:t>
            </a:r>
            <a:r>
              <a:rPr lang="en-GB" sz="2800" dirty="0"/>
              <a:t> rules about application and storage of  nitrogen fertiliser and organic manure</a:t>
            </a:r>
          </a:p>
          <a:p>
            <a:pPr lvl="0"/>
            <a:r>
              <a:rPr lang="en-GB" sz="2800" dirty="0"/>
              <a:t>a</a:t>
            </a:r>
            <a:r>
              <a:rPr lang="en-GB" sz="2800" kern="1200" dirty="0">
                <a:solidFill>
                  <a:schemeClr val="tx1"/>
                </a:solidFill>
                <a:effectLst/>
                <a:latin typeface="+mn-lt"/>
                <a:ea typeface="+mn-ea"/>
                <a:cs typeface="+mn-cs"/>
              </a:rPr>
              <a:t>re to be followed.</a:t>
            </a:r>
            <a:br>
              <a:rPr lang="en-GB" sz="2800" kern="1200" dirty="0">
                <a:solidFill>
                  <a:schemeClr val="tx1"/>
                </a:solidFill>
                <a:effectLst/>
                <a:latin typeface="+mn-lt"/>
                <a:ea typeface="+mn-ea"/>
                <a:cs typeface="+mn-cs"/>
              </a:rPr>
            </a:br>
            <a:endParaRPr lang="en-GB" sz="2800" kern="1200" dirty="0">
              <a:solidFill>
                <a:schemeClr val="tx1"/>
              </a:solidFill>
              <a:effectLst/>
              <a:latin typeface="+mn-lt"/>
              <a:ea typeface="+mn-ea"/>
              <a:cs typeface="+mn-cs"/>
            </a:endParaRPr>
          </a:p>
          <a:p>
            <a:pPr lvl="0"/>
            <a:r>
              <a:rPr lang="en-GB" sz="2800" kern="1200" dirty="0">
                <a:solidFill>
                  <a:schemeClr val="tx1"/>
                </a:solidFill>
                <a:effectLst/>
                <a:latin typeface="+mn-lt"/>
                <a:ea typeface="+mn-ea"/>
                <a:cs typeface="+mn-cs"/>
              </a:rPr>
              <a:t>The Upper Churn valley is</a:t>
            </a:r>
            <a:r>
              <a:rPr lang="en-GB" sz="2800" dirty="0"/>
              <a:t> designated  as</a:t>
            </a:r>
            <a:r>
              <a:rPr lang="en-GB" sz="2800" kern="1200" dirty="0">
                <a:solidFill>
                  <a:schemeClr val="tx1"/>
                </a:solidFill>
                <a:effectLst/>
                <a:latin typeface="+mn-lt"/>
                <a:ea typeface="+mn-ea"/>
                <a:cs typeface="+mn-cs"/>
              </a:rPr>
              <a:t> an NVZ by DEFRA, and Landowners can appeal  during 2025-2028. </a:t>
            </a:r>
          </a:p>
          <a:p>
            <a:pPr lvl="0"/>
            <a:endParaRPr lang="en-GB" sz="2800" dirty="0"/>
          </a:p>
          <a:p>
            <a:pPr lvl="0"/>
            <a:r>
              <a:rPr lang="en-GB" sz="2800" kern="1200" dirty="0">
                <a:solidFill>
                  <a:schemeClr val="tx1"/>
                </a:solidFill>
                <a:effectLst/>
                <a:latin typeface="+mn-lt"/>
                <a:ea typeface="+mn-ea"/>
                <a:cs typeface="+mn-cs"/>
              </a:rPr>
              <a:t>Grassland derogation applications to increase N limits can be made.</a:t>
            </a:r>
          </a:p>
          <a:p>
            <a:pPr lvl="0"/>
            <a:endParaRPr lang="en-GB" sz="2800" kern="1200" dirty="0">
              <a:solidFill>
                <a:schemeClr val="tx1"/>
              </a:solidFill>
              <a:effectLst/>
              <a:latin typeface="+mn-lt"/>
              <a:ea typeface="+mn-ea"/>
              <a:cs typeface="+mn-cs"/>
            </a:endParaRPr>
          </a:p>
          <a:p>
            <a:r>
              <a:rPr lang="en-GB" sz="2800" kern="1200" dirty="0">
                <a:solidFill>
                  <a:schemeClr val="tx1"/>
                </a:solidFill>
                <a:effectLst/>
                <a:latin typeface="+mn-lt"/>
                <a:ea typeface="+mn-ea"/>
                <a:cs typeface="+mn-cs"/>
              </a:rPr>
              <a:t>Many EU countries have made all areas NVZ</a:t>
            </a:r>
            <a:endParaRPr lang="en-GB" sz="2800" dirty="0"/>
          </a:p>
        </p:txBody>
      </p:sp>
      <p:sp>
        <p:nvSpPr>
          <p:cNvPr id="4" name="Slide Number Placeholder 3">
            <a:extLst>
              <a:ext uri="{FF2B5EF4-FFF2-40B4-BE49-F238E27FC236}">
                <a16:creationId xmlns:a16="http://schemas.microsoft.com/office/drawing/2014/main" id="{FF41AB9E-ABF2-A9DC-93CF-F4E4BB777CED}"/>
              </a:ext>
            </a:extLst>
          </p:cNvPr>
          <p:cNvSpPr>
            <a:spLocks noGrp="1"/>
          </p:cNvSpPr>
          <p:nvPr>
            <p:ph type="sldNum" sz="quarter" idx="12"/>
          </p:nvPr>
        </p:nvSpPr>
        <p:spPr/>
        <p:txBody>
          <a:bodyPr/>
          <a:lstStyle/>
          <a:p>
            <a:fld id="{F552DF9F-204A-4545-9429-E45A39C9AF3B}" type="slidenum">
              <a:rPr lang="en-GB" smtClean="0"/>
              <a:t>11</a:t>
            </a:fld>
            <a:endParaRPr lang="en-GB"/>
          </a:p>
        </p:txBody>
      </p:sp>
    </p:spTree>
    <p:extLst>
      <p:ext uri="{BB962C8B-B14F-4D97-AF65-F5344CB8AC3E}">
        <p14:creationId xmlns:p14="http://schemas.microsoft.com/office/powerpoint/2010/main" val="14598552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B9EA838-9C76-9920-1859-26E0E06D238E}"/>
              </a:ext>
            </a:extLst>
          </p:cNvPr>
          <p:cNvSpPr txBox="1"/>
          <p:nvPr/>
        </p:nvSpPr>
        <p:spPr>
          <a:xfrm>
            <a:off x="3047163" y="476857"/>
            <a:ext cx="6094324" cy="5909310"/>
          </a:xfrm>
          <a:prstGeom prst="rect">
            <a:avLst/>
          </a:prstGeom>
          <a:noFill/>
        </p:spPr>
        <p:txBody>
          <a:bodyPr wrap="square">
            <a:spAutoFit/>
          </a:bodyPr>
          <a:lstStyle/>
          <a:p>
            <a:r>
              <a:rPr lang="en-GB" sz="1800" b="1" i="0" kern="1200" dirty="0">
                <a:effectLst/>
                <a:latin typeface="+mn-lt"/>
                <a:ea typeface="+mn-ea"/>
                <a:cs typeface="+mn-cs"/>
              </a:rPr>
              <a:t>Nitrate Vulnerable Zones (NVZs</a:t>
            </a:r>
            <a:r>
              <a:rPr lang="en-GB" sz="1800" b="1" i="0" kern="1200" dirty="0">
                <a:solidFill>
                  <a:schemeClr val="tx1"/>
                </a:solidFill>
                <a:effectLst/>
                <a:latin typeface="+mn-lt"/>
                <a:ea typeface="+mn-ea"/>
                <a:cs typeface="+mn-cs"/>
              </a:rPr>
              <a:t>):</a:t>
            </a:r>
            <a:r>
              <a:rPr lang="en-GB" sz="1800" b="0" i="0" kern="1200" dirty="0">
                <a:solidFill>
                  <a:schemeClr val="tx1"/>
                </a:solidFill>
                <a:effectLst/>
                <a:latin typeface="+mn-lt"/>
                <a:ea typeface="+mn-ea"/>
                <a:cs typeface="+mn-cs"/>
              </a:rPr>
              <a:t> The NPPR 2015 requires farmers in designated areas to follow mandatory action programmes to reduce nitrogen pollution in water.</a:t>
            </a:r>
          </a:p>
          <a:p>
            <a:r>
              <a:rPr lang="en-GB" sz="1800" i="0" kern="1200" dirty="0">
                <a:solidFill>
                  <a:schemeClr val="tx1"/>
                </a:solidFill>
                <a:effectLst/>
                <a:latin typeface="+mn-lt"/>
                <a:ea typeface="+mn-ea"/>
                <a:cs typeface="+mn-cs"/>
              </a:rPr>
              <a:t>Post-Implementation Review (2025): </a:t>
            </a:r>
            <a:r>
              <a:rPr lang="en-GB" sz="1800" b="0" i="0" kern="1200" dirty="0">
                <a:solidFill>
                  <a:schemeClr val="tx1"/>
                </a:solidFill>
                <a:effectLst/>
                <a:latin typeface="+mn-lt"/>
                <a:ea typeface="+mn-ea"/>
                <a:cs typeface="+mn-cs"/>
              </a:rPr>
              <a:t>The 2015 regulations underwent a review in March 2025, which received a green rating for its assessment of the rules' effectiveness.</a:t>
            </a:r>
          </a:p>
          <a:p>
            <a:r>
              <a:rPr lang="en-GB" sz="1800" b="1" i="0" kern="1200" dirty="0">
                <a:solidFill>
                  <a:schemeClr val="tx1"/>
                </a:solidFill>
                <a:effectLst/>
                <a:latin typeface="+mn-lt"/>
                <a:ea typeface="+mn-ea"/>
                <a:cs typeface="+mn-cs"/>
              </a:rPr>
              <a:t>Water (Special Measures) Act 2025:</a:t>
            </a:r>
            <a:r>
              <a:rPr lang="en-GB" sz="1800" b="0" i="0" kern="1200" dirty="0">
                <a:solidFill>
                  <a:schemeClr val="tx1"/>
                </a:solidFill>
                <a:effectLst/>
                <a:latin typeface="+mn-lt"/>
                <a:ea typeface="+mn-ea"/>
                <a:cs typeface="+mn-cs"/>
              </a:rPr>
              <a:t> Effective from June 23, 2025, this </a:t>
            </a:r>
            <a:r>
              <a:rPr lang="en-GB" sz="1800" b="0" i="0" kern="1200" dirty="0">
                <a:solidFill>
                  <a:srgbClr val="FF0000"/>
                </a:solidFill>
                <a:effectLst/>
                <a:latin typeface="+mn-lt"/>
                <a:ea typeface="+mn-ea"/>
                <a:cs typeface="+mn-cs"/>
              </a:rPr>
              <a:t>law forces water companies to publish yearly Pollution Incident Reduction Plans (PIRPs) to reduce sewage pollution.</a:t>
            </a:r>
          </a:p>
          <a:p>
            <a:r>
              <a:rPr lang="en-GB" sz="1800" b="1" i="0" kern="1200" dirty="0">
                <a:solidFill>
                  <a:schemeClr val="tx1"/>
                </a:solidFill>
                <a:effectLst/>
                <a:latin typeface="+mn-lt"/>
                <a:ea typeface="+mn-ea"/>
                <a:cs typeface="+mn-cs"/>
              </a:rPr>
              <a:t>Nutrient Neutrality:</a:t>
            </a:r>
            <a:r>
              <a:rPr lang="en-GB" sz="1800" b="0" i="0" kern="1200" dirty="0">
                <a:solidFill>
                  <a:schemeClr val="tx1"/>
                </a:solidFill>
                <a:effectLst/>
                <a:latin typeface="+mn-lt"/>
                <a:ea typeface="+mn-ea"/>
                <a:cs typeface="+mn-cs"/>
              </a:rPr>
              <a:t> </a:t>
            </a:r>
            <a:r>
              <a:rPr lang="en-GB" sz="1800" b="0" i="0" kern="1200" dirty="0">
                <a:solidFill>
                  <a:srgbClr val="FF0000"/>
                </a:solidFill>
                <a:effectLst/>
                <a:latin typeface="+mn-lt"/>
                <a:ea typeface="+mn-ea"/>
                <a:cs typeface="+mn-cs"/>
              </a:rPr>
              <a:t>To mitigate excess nutrients in protected sites, new developments in certain areas must achieve nutrient neutrality, supported by a new </a:t>
            </a:r>
            <a:r>
              <a:rPr lang="en-GB" sz="1800" b="0" i="0" kern="1200" dirty="0">
                <a:solidFill>
                  <a:srgbClr val="FF0000"/>
                </a:solidFill>
                <a:effectLst/>
                <a:latin typeface="+mn-lt"/>
                <a:ea typeface="+mn-ea"/>
                <a:cs typeface="+mn-cs"/>
                <a:hlinkClick r:id="rId3">
                  <a:extLst>
                    <a:ext uri="{A12FA001-AC4F-418D-AE19-62706E023703}">
                      <ahyp:hlinkClr xmlns:ahyp="http://schemas.microsoft.com/office/drawing/2018/hyperlinkcolor" val="tx"/>
                    </a:ext>
                  </a:extLst>
                </a:hlinkClick>
              </a:rPr>
              <a:t>Nutrient Mitigation Scheme</a:t>
            </a:r>
            <a:r>
              <a:rPr lang="en-GB" sz="1800" b="0" i="0" kern="1200" dirty="0">
                <a:solidFill>
                  <a:srgbClr val="FF0000"/>
                </a:solidFill>
                <a:effectLst/>
                <a:latin typeface="+mn-lt"/>
                <a:ea typeface="+mn-ea"/>
                <a:cs typeface="+mn-cs"/>
              </a:rPr>
              <a:t>.</a:t>
            </a:r>
          </a:p>
          <a:p>
            <a:r>
              <a:rPr lang="en-GB" sz="1800" b="1" i="0" kern="1200" dirty="0">
                <a:solidFill>
                  <a:schemeClr val="tx1"/>
                </a:solidFill>
                <a:effectLst/>
                <a:latin typeface="+mn-lt"/>
                <a:ea typeface="+mn-ea"/>
                <a:cs typeface="+mn-cs"/>
              </a:rPr>
              <a:t>Regulation 4:</a:t>
            </a:r>
            <a:r>
              <a:rPr lang="en-GB" sz="1800" b="0" i="0" kern="1200" dirty="0">
                <a:solidFill>
                  <a:schemeClr val="tx1"/>
                </a:solidFill>
                <a:effectLst/>
                <a:latin typeface="+mn-lt"/>
                <a:ea typeface="+mn-ea"/>
                <a:cs typeface="+mn-cs"/>
              </a:rPr>
              <a:t> Ensures all water fittings (taps, toilets) connected to the public supply are tested for safety and compliance.</a:t>
            </a:r>
          </a:p>
          <a:p>
            <a:r>
              <a:rPr lang="en-GB" sz="1800" b="1" i="0" kern="1200" dirty="0">
                <a:solidFill>
                  <a:schemeClr val="tx1"/>
                </a:solidFill>
                <a:effectLst/>
                <a:latin typeface="+mn-lt"/>
                <a:ea typeface="+mn-ea"/>
                <a:cs typeface="+mn-cs"/>
              </a:rPr>
              <a:t>Water Resource Challenges:</a:t>
            </a:r>
            <a:r>
              <a:rPr lang="en-GB" sz="1800" b="0" i="0" kern="1200" dirty="0">
                <a:solidFill>
                  <a:schemeClr val="tx1"/>
                </a:solidFill>
                <a:effectLst/>
                <a:latin typeface="+mn-lt"/>
                <a:ea typeface="+mn-ea"/>
                <a:cs typeface="+mn-cs"/>
              </a:rPr>
              <a:t> </a:t>
            </a:r>
            <a:r>
              <a:rPr lang="en-GB" sz="1800" b="0" i="0" kern="1200" dirty="0">
                <a:solidFill>
                  <a:srgbClr val="FF0000"/>
                </a:solidFill>
                <a:effectLst/>
                <a:latin typeface="+mn-lt"/>
                <a:ea typeface="+mn-ea"/>
                <a:cs typeface="+mn-cs"/>
              </a:rPr>
              <a:t>Concerns about future water availability have spurred plans for new infrastructure to prevent scarcity, with 2025 frameworks highlighting the need to protect the water environment</a:t>
            </a:r>
          </a:p>
        </p:txBody>
      </p:sp>
      <p:sp>
        <p:nvSpPr>
          <p:cNvPr id="4" name="Slide Number Placeholder 3">
            <a:extLst>
              <a:ext uri="{FF2B5EF4-FFF2-40B4-BE49-F238E27FC236}">
                <a16:creationId xmlns:a16="http://schemas.microsoft.com/office/drawing/2014/main" id="{793EF1DF-0EC1-D5A4-2320-502FDA8FBF8C}"/>
              </a:ext>
            </a:extLst>
          </p:cNvPr>
          <p:cNvSpPr>
            <a:spLocks noGrp="1"/>
          </p:cNvSpPr>
          <p:nvPr>
            <p:ph type="sldNum" sz="quarter" idx="12"/>
          </p:nvPr>
        </p:nvSpPr>
        <p:spPr/>
        <p:txBody>
          <a:bodyPr/>
          <a:lstStyle/>
          <a:p>
            <a:fld id="{F552DF9F-204A-4545-9429-E45A39C9AF3B}" type="slidenum">
              <a:rPr lang="en-GB" smtClean="0"/>
              <a:t>12</a:t>
            </a:fld>
            <a:endParaRPr lang="en-GB"/>
          </a:p>
        </p:txBody>
      </p:sp>
    </p:spTree>
    <p:extLst>
      <p:ext uri="{BB962C8B-B14F-4D97-AF65-F5344CB8AC3E}">
        <p14:creationId xmlns:p14="http://schemas.microsoft.com/office/powerpoint/2010/main" val="34211694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284</TotalTime>
  <Words>1220</Words>
  <Application>Microsoft Office PowerPoint</Application>
  <PresentationFormat>Widescreen</PresentationFormat>
  <Paragraphs>116</Paragraphs>
  <Slides>12</Slides>
  <Notes>12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Aptos</vt:lpstr>
      <vt:lpstr>Aptos Display</vt:lpstr>
      <vt:lpstr>Arial</vt:lpstr>
      <vt:lpstr>Office Theme</vt:lpstr>
      <vt:lpstr>Version 22.05.26 FoGB Deterioration in Water Quality?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Chris P</dc:creator>
  <cp:lastModifiedBy>Chris P</cp:lastModifiedBy>
  <cp:revision>13</cp:revision>
  <dcterms:created xsi:type="dcterms:W3CDTF">2026-05-18T15:16:38Z</dcterms:created>
  <dcterms:modified xsi:type="dcterms:W3CDTF">2026-05-22T16:25:30Z</dcterms:modified>
</cp:coreProperties>
</file>