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3760B6-E065-4C22-99F2-FC36F7EF92FC}" v="2" dt="2026-06-09T09:36:01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il Edwards" userId="e58f1816ed50cf5f" providerId="LiveId" clId="{0AE99734-07AD-4655-859A-8B6B1E87052C}"/>
    <pc:docChg chg="custSel modSld">
      <pc:chgData name="Neil Edwards" userId="e58f1816ed50cf5f" providerId="LiveId" clId="{0AE99734-07AD-4655-859A-8B6B1E87052C}" dt="2026-06-09T09:26:08.627" v="94" actId="14100"/>
      <pc:docMkLst>
        <pc:docMk/>
      </pc:docMkLst>
      <pc:sldChg chg="modSp mod">
        <pc:chgData name="Neil Edwards" userId="e58f1816ed50cf5f" providerId="LiveId" clId="{0AE99734-07AD-4655-859A-8B6B1E87052C}" dt="2026-06-09T09:21:35.778" v="5" actId="20577"/>
        <pc:sldMkLst>
          <pc:docMk/>
          <pc:sldMk cId="1970989822" sldId="256"/>
        </pc:sldMkLst>
        <pc:spChg chg="mod">
          <ac:chgData name="Neil Edwards" userId="e58f1816ed50cf5f" providerId="LiveId" clId="{0AE99734-07AD-4655-859A-8B6B1E87052C}" dt="2026-06-09T09:20:33.584" v="3" actId="20577"/>
          <ac:spMkLst>
            <pc:docMk/>
            <pc:sldMk cId="1970989822" sldId="256"/>
            <ac:spMk id="5" creationId="{BF9B1871-5807-BB5B-0690-0604D528102E}"/>
          </ac:spMkLst>
        </pc:spChg>
        <pc:spChg chg="mod">
          <ac:chgData name="Neil Edwards" userId="e58f1816ed50cf5f" providerId="LiveId" clId="{0AE99734-07AD-4655-859A-8B6B1E87052C}" dt="2026-06-09T09:21:35.778" v="5" actId="20577"/>
          <ac:spMkLst>
            <pc:docMk/>
            <pc:sldMk cId="1970989822" sldId="256"/>
            <ac:spMk id="7" creationId="{C3EA2469-FC1C-8CE0-6836-5BCCE8539A43}"/>
          </ac:spMkLst>
        </pc:spChg>
      </pc:sldChg>
      <pc:sldChg chg="modSp mod">
        <pc:chgData name="Neil Edwards" userId="e58f1816ed50cf5f" providerId="LiveId" clId="{0AE99734-07AD-4655-859A-8B6B1E87052C}" dt="2026-06-09T09:21:54.502" v="6" actId="313"/>
        <pc:sldMkLst>
          <pc:docMk/>
          <pc:sldMk cId="1522630323" sldId="257"/>
        </pc:sldMkLst>
        <pc:spChg chg="mod">
          <ac:chgData name="Neil Edwards" userId="e58f1816ed50cf5f" providerId="LiveId" clId="{0AE99734-07AD-4655-859A-8B6B1E87052C}" dt="2026-06-09T09:21:54.502" v="6" actId="313"/>
          <ac:spMkLst>
            <pc:docMk/>
            <pc:sldMk cId="1522630323" sldId="257"/>
            <ac:spMk id="3" creationId="{EF5FF69A-C5F5-FB74-F830-C2609E1C3F05}"/>
          </ac:spMkLst>
        </pc:spChg>
      </pc:sldChg>
      <pc:sldChg chg="modSp mod">
        <pc:chgData name="Neil Edwards" userId="e58f1816ed50cf5f" providerId="LiveId" clId="{0AE99734-07AD-4655-859A-8B6B1E87052C}" dt="2026-06-09T09:22:08.936" v="9" actId="20577"/>
        <pc:sldMkLst>
          <pc:docMk/>
          <pc:sldMk cId="3301791648" sldId="258"/>
        </pc:sldMkLst>
        <pc:spChg chg="mod">
          <ac:chgData name="Neil Edwards" userId="e58f1816ed50cf5f" providerId="LiveId" clId="{0AE99734-07AD-4655-859A-8B6B1E87052C}" dt="2026-06-09T09:22:08.936" v="9" actId="20577"/>
          <ac:spMkLst>
            <pc:docMk/>
            <pc:sldMk cId="3301791648" sldId="258"/>
            <ac:spMk id="3" creationId="{4FD808D0-3B5B-B566-2EAA-46414C716306}"/>
          </ac:spMkLst>
        </pc:spChg>
      </pc:sldChg>
      <pc:sldChg chg="modSp mod">
        <pc:chgData name="Neil Edwards" userId="e58f1816ed50cf5f" providerId="LiveId" clId="{0AE99734-07AD-4655-859A-8B6B1E87052C}" dt="2026-06-09T09:26:08.627" v="94" actId="14100"/>
        <pc:sldMkLst>
          <pc:docMk/>
          <pc:sldMk cId="1846280134" sldId="259"/>
        </pc:sldMkLst>
        <pc:spChg chg="mod">
          <ac:chgData name="Neil Edwards" userId="e58f1816ed50cf5f" providerId="LiveId" clId="{0AE99734-07AD-4655-859A-8B6B1E87052C}" dt="2026-06-09T09:24:39.325" v="90" actId="20577"/>
          <ac:spMkLst>
            <pc:docMk/>
            <pc:sldMk cId="1846280134" sldId="259"/>
            <ac:spMk id="3" creationId="{A5EF869C-1AEF-7F7A-4F49-8E6ED635BE6A}"/>
          </ac:spMkLst>
        </pc:spChg>
        <pc:grpChg chg="mod">
          <ac:chgData name="Neil Edwards" userId="e58f1816ed50cf5f" providerId="LiveId" clId="{0AE99734-07AD-4655-859A-8B6B1E87052C}" dt="2026-06-09T09:26:08.627" v="94" actId="14100"/>
          <ac:grpSpMkLst>
            <pc:docMk/>
            <pc:sldMk cId="1846280134" sldId="259"/>
            <ac:grpSpMk id="13" creationId="{70244CB0-B82D-3B34-BC70-166028D50E97}"/>
          </ac:grpSpMkLst>
        </pc:grpChg>
        <pc:picChg chg="mod">
          <ac:chgData name="Neil Edwards" userId="e58f1816ed50cf5f" providerId="LiveId" clId="{0AE99734-07AD-4655-859A-8B6B1E87052C}" dt="2026-06-09T09:23:28.969" v="13" actId="1076"/>
          <ac:picMkLst>
            <pc:docMk/>
            <pc:sldMk cId="1846280134" sldId="259"/>
            <ac:picMk id="5" creationId="{3BB71D74-48FF-D87D-E564-F4D4714DC218}"/>
          </ac:picMkLst>
        </pc:picChg>
      </pc:sldChg>
      <pc:sldChg chg="modSp mod">
        <pc:chgData name="Neil Edwards" userId="e58f1816ed50cf5f" providerId="LiveId" clId="{0AE99734-07AD-4655-859A-8B6B1E87052C}" dt="2026-06-09T09:22:55.752" v="12" actId="313"/>
        <pc:sldMkLst>
          <pc:docMk/>
          <pc:sldMk cId="2605099178" sldId="260"/>
        </pc:sldMkLst>
        <pc:spChg chg="mod">
          <ac:chgData name="Neil Edwards" userId="e58f1816ed50cf5f" providerId="LiveId" clId="{0AE99734-07AD-4655-859A-8B6B1E87052C}" dt="2026-06-09T09:22:55.752" v="12" actId="313"/>
          <ac:spMkLst>
            <pc:docMk/>
            <pc:sldMk cId="2605099178" sldId="260"/>
            <ac:spMk id="3" creationId="{874C1311-737B-1A59-4E97-2EA5D1F975A2}"/>
          </ac:spMkLst>
        </pc:spChg>
      </pc:sldChg>
      <pc:sldChg chg="addSp modSp mod">
        <pc:chgData name="Neil Edwards" userId="e58f1816ed50cf5f" providerId="LiveId" clId="{0AE99734-07AD-4655-859A-8B6B1E87052C}" dt="2026-06-09T09:25:25.181" v="93" actId="313"/>
        <pc:sldMkLst>
          <pc:docMk/>
          <pc:sldMk cId="4159556699" sldId="261"/>
        </pc:sldMkLst>
        <pc:spChg chg="mod">
          <ac:chgData name="Neil Edwards" userId="e58f1816ed50cf5f" providerId="LiveId" clId="{0AE99734-07AD-4655-859A-8B6B1E87052C}" dt="2026-06-09T09:25:25.181" v="93" actId="313"/>
          <ac:spMkLst>
            <pc:docMk/>
            <pc:sldMk cId="4159556699" sldId="261"/>
            <ac:spMk id="3" creationId="{24D6C923-B43C-2260-01E0-9F685FB09AD0}"/>
          </ac:spMkLst>
        </pc:spChg>
        <pc:spChg chg="mod">
          <ac:chgData name="Neil Edwards" userId="e58f1816ed50cf5f" providerId="LiveId" clId="{0AE99734-07AD-4655-859A-8B6B1E87052C}" dt="2026-06-09T09:25:07.442" v="91" actId="164"/>
          <ac:spMkLst>
            <pc:docMk/>
            <pc:sldMk cId="4159556699" sldId="261"/>
            <ac:spMk id="4" creationId="{A7F687AF-EEAF-F992-E6C6-F6716AA32F3B}"/>
          </ac:spMkLst>
        </pc:spChg>
        <pc:grpChg chg="add mod">
          <ac:chgData name="Neil Edwards" userId="e58f1816ed50cf5f" providerId="LiveId" clId="{0AE99734-07AD-4655-859A-8B6B1E87052C}" dt="2026-06-09T09:25:07.442" v="91" actId="164"/>
          <ac:grpSpMkLst>
            <pc:docMk/>
            <pc:sldMk cId="4159556699" sldId="261"/>
            <ac:grpSpMk id="6" creationId="{1CA7183C-2977-084A-6048-DD5FCC9F1AC0}"/>
          </ac:grpSpMkLst>
        </pc:grpChg>
        <pc:picChg chg="mod">
          <ac:chgData name="Neil Edwards" userId="e58f1816ed50cf5f" providerId="LiveId" clId="{0AE99734-07AD-4655-859A-8B6B1E87052C}" dt="2026-06-09T09:25:07.442" v="91" actId="164"/>
          <ac:picMkLst>
            <pc:docMk/>
            <pc:sldMk cId="4159556699" sldId="261"/>
            <ac:picMk id="5" creationId="{2B51E12C-70A3-5717-1950-7F19BF446CA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769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6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20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24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57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75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78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09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855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25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9496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348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4895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416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359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16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3C979-B368-4A0E-A013-184D830D56D2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3D8F3B-383D-4AB4-8FBD-A30EE1832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49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80CF-7783-8A21-2E00-C341AFFF9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611" y="805012"/>
            <a:ext cx="7766936" cy="1646302"/>
          </a:xfrm>
        </p:spPr>
        <p:txBody>
          <a:bodyPr/>
          <a:lstStyle/>
          <a:p>
            <a:pPr algn="ctr"/>
            <a:r>
              <a:rPr lang="en-GB" dirty="0"/>
              <a:t>FoGB Continuous River Level Monitoring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9C7C0-6439-394B-F81E-FBA0BA5F1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7611" y="2702623"/>
            <a:ext cx="7766936" cy="1096899"/>
          </a:xfrm>
        </p:spPr>
        <p:txBody>
          <a:bodyPr/>
          <a:lstStyle/>
          <a:p>
            <a:pPr algn="ctr"/>
            <a:r>
              <a:rPr lang="en-GB" dirty="0"/>
              <a:t>Neil Edwards</a:t>
            </a:r>
          </a:p>
          <a:p>
            <a:pPr algn="ctr"/>
            <a:r>
              <a:rPr lang="en-GB" dirty="0"/>
              <a:t>FOGB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0BD52-22DC-FAA2-D91C-472709681F94}"/>
              </a:ext>
            </a:extLst>
          </p:cNvPr>
          <p:cNvSpPr txBox="1"/>
          <p:nvPr/>
        </p:nvSpPr>
        <p:spPr>
          <a:xfrm>
            <a:off x="256032" y="5632704"/>
            <a:ext cx="3044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FoGB Open Meeting</a:t>
            </a:r>
          </a:p>
          <a:p>
            <a:r>
              <a:rPr lang="en-GB" dirty="0"/>
              <a:t>8</a:t>
            </a:r>
            <a:r>
              <a:rPr lang="en-GB" baseline="30000" dirty="0"/>
              <a:t>th</a:t>
            </a:r>
            <a:r>
              <a:rPr lang="en-GB" dirty="0"/>
              <a:t> June 2026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A7F26D-E45C-FCEA-E41B-61D3267C2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275" y="5147732"/>
            <a:ext cx="3237257" cy="13961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EA2469-FC1C-8CE0-6836-5BCCE8539A43}"/>
              </a:ext>
            </a:extLst>
          </p:cNvPr>
          <p:cNvSpPr txBox="1"/>
          <p:nvPr/>
        </p:nvSpPr>
        <p:spPr>
          <a:xfrm>
            <a:off x="182880" y="3943435"/>
            <a:ext cx="4114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With grateful thanks to: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Mike Edwards (Helix)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Mike Jones (FoGB)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John Tiffney (FoGB)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Jos Jeapes (Cloud RF)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DC0A65-046E-F767-7D94-445911C94E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9545" y="3597737"/>
            <a:ext cx="4192234" cy="2358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9B1871-5807-BB5B-0690-0604D528102E}"/>
              </a:ext>
            </a:extLst>
          </p:cNvPr>
          <p:cNvSpPr txBox="1"/>
          <p:nvPr/>
        </p:nvSpPr>
        <p:spPr>
          <a:xfrm>
            <a:off x="369455" y="6465455"/>
            <a:ext cx="168101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V3 June 2026</a:t>
            </a:r>
          </a:p>
        </p:txBody>
      </p:sp>
    </p:spTree>
    <p:extLst>
      <p:ext uri="{BB962C8B-B14F-4D97-AF65-F5344CB8AC3E}">
        <p14:creationId xmlns:p14="http://schemas.microsoft.com/office/powerpoint/2010/main" val="1970989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E3C0-6DCA-418E-E5A9-C3690696C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82" y="554736"/>
            <a:ext cx="7918026" cy="624840"/>
          </a:xfrm>
        </p:spPr>
        <p:txBody>
          <a:bodyPr>
            <a:normAutofit/>
          </a:bodyPr>
          <a:lstStyle/>
          <a:p>
            <a:r>
              <a:rPr lang="en-GB" sz="3200" dirty="0"/>
              <a:t>Why additional monitoring 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FF69A-C5F5-FB74-F830-C2609E1C3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82" y="1293091"/>
            <a:ext cx="7669108" cy="539403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Limited existing relevant high frequency monitoring with no monitoring of smaller watercourses in and around Cirencester</a:t>
            </a:r>
          </a:p>
          <a:p>
            <a:pPr lvl="1"/>
            <a:r>
              <a:rPr lang="en-GB" dirty="0"/>
              <a:t>Environment Agency flow gauging on </a:t>
            </a:r>
            <a:r>
              <a:rPr lang="en-GB" dirty="0" err="1"/>
              <a:t>R.Churn</a:t>
            </a:r>
            <a:endParaRPr lang="en-GB" dirty="0"/>
          </a:p>
          <a:p>
            <a:pPr lvl="1"/>
            <a:r>
              <a:rPr lang="en-GB" dirty="0"/>
              <a:t>Environment Agency borehole gauging of groundwater and aquifers</a:t>
            </a:r>
          </a:p>
          <a:p>
            <a:r>
              <a:rPr lang="en-GB" dirty="0"/>
              <a:t>Existing FoGB monthly monitoring is a useful resource for supporting qualitative understanding but not always easy to interpret quantitatively</a:t>
            </a:r>
          </a:p>
          <a:p>
            <a:pPr lvl="1"/>
            <a:r>
              <a:rPr lang="en-GB" dirty="0"/>
              <a:t>Photographic or human observation of fixed site ‘features’/</a:t>
            </a:r>
            <a:r>
              <a:rPr lang="en-GB" dirty="0" err="1"/>
              <a:t>guageboards</a:t>
            </a:r>
            <a:endParaRPr lang="en-GB" dirty="0"/>
          </a:p>
          <a:p>
            <a:r>
              <a:rPr lang="en-GB" dirty="0"/>
              <a:t>Low flow trial of 2025 highlighted some difficulties</a:t>
            </a:r>
          </a:p>
          <a:p>
            <a:pPr lvl="1"/>
            <a:r>
              <a:rPr lang="en-GB" dirty="0"/>
              <a:t>Low time resolution – generally hourly at best and very intensive on people</a:t>
            </a:r>
          </a:p>
          <a:p>
            <a:pPr lvl="1"/>
            <a:r>
              <a:rPr lang="en-GB" dirty="0"/>
              <a:t>No overnight observations – missed peaks?</a:t>
            </a:r>
          </a:p>
          <a:p>
            <a:pPr lvl="1"/>
            <a:r>
              <a:rPr lang="en-GB" dirty="0"/>
              <a:t>Subjectivity in reading dirty </a:t>
            </a:r>
            <a:r>
              <a:rPr lang="en-GB" dirty="0" err="1"/>
              <a:t>guageboards</a:t>
            </a:r>
            <a:r>
              <a:rPr lang="en-GB" dirty="0"/>
              <a:t> in varying lighting even off photos</a:t>
            </a:r>
          </a:p>
          <a:p>
            <a:r>
              <a:rPr lang="en-GB" dirty="0"/>
              <a:t>Any future case-making to support improved management of flows will benefit from better data ideally of flows and levels e.g.</a:t>
            </a:r>
          </a:p>
          <a:p>
            <a:pPr lvl="1"/>
            <a:r>
              <a:rPr lang="en-GB" dirty="0"/>
              <a:t>To aid conceptual understanding of what’s happening now</a:t>
            </a:r>
          </a:p>
          <a:p>
            <a:pPr lvl="1"/>
            <a:r>
              <a:rPr lang="en-GB" dirty="0"/>
              <a:t>To calibrate and validate models of alternative flow management options in future flow regimes </a:t>
            </a:r>
          </a:p>
          <a:p>
            <a:r>
              <a:rPr lang="en-GB" dirty="0"/>
              <a:t>Data/modelling likely to be necessary to support any future licence and permit applications 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275640-5371-A650-35B6-4B1B25CBA0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6760" y="142028"/>
            <a:ext cx="3739896" cy="27147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3791BA-2B98-3673-4A8F-C3239DC0E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1" y="3018679"/>
            <a:ext cx="1975105" cy="22433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9C1CD8-EE62-936D-C8ED-245B77768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608" y="3027981"/>
            <a:ext cx="1589025" cy="224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63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9B75C-E8AB-99FA-69B2-92AC969D7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7159074" cy="679704"/>
          </a:xfrm>
        </p:spPr>
        <p:txBody>
          <a:bodyPr>
            <a:normAutofit/>
          </a:bodyPr>
          <a:lstStyle/>
          <a:p>
            <a:r>
              <a:rPr lang="en-GB" sz="3200" dirty="0"/>
              <a:t>What is proposed?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808D0-3B5B-B566-2EAA-46414C716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536" y="1289304"/>
            <a:ext cx="8414466" cy="1280159"/>
          </a:xfrm>
        </p:spPr>
        <p:txBody>
          <a:bodyPr/>
          <a:lstStyle/>
          <a:p>
            <a:r>
              <a:rPr lang="en-GB" dirty="0"/>
              <a:t>Chat about the problems in the low flow trial monitoring with Mike Edwards(EEE MEng) on a stroll down Riverside Walk some months later</a:t>
            </a:r>
          </a:p>
          <a:p>
            <a:pPr lvl="1"/>
            <a:r>
              <a:rPr lang="en-GB" dirty="0"/>
              <a:t>Motivated investigating potential for Internet of Things (IoT) network of sensors using Long Range Wide Area Network (</a:t>
            </a:r>
            <a:r>
              <a:rPr lang="en-GB" dirty="0" err="1"/>
              <a:t>LoRaWAN</a:t>
            </a:r>
            <a:r>
              <a:rPr lang="en-GB" dirty="0"/>
              <a:t>) radio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75A74-B4EB-00D9-16A1-4F3C30F0BB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36"/>
          <a:stretch>
            <a:fillRect/>
          </a:stretch>
        </p:blipFill>
        <p:spPr>
          <a:xfrm>
            <a:off x="3163824" y="2569463"/>
            <a:ext cx="4343400" cy="257554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462DAA-042F-4161-33A8-E68ED1A8EB5C}"/>
              </a:ext>
            </a:extLst>
          </p:cNvPr>
          <p:cNvSpPr txBox="1">
            <a:spLocks/>
          </p:cNvSpPr>
          <p:nvPr/>
        </p:nvSpPr>
        <p:spPr>
          <a:xfrm>
            <a:off x="859536" y="5221224"/>
            <a:ext cx="8414466" cy="1280159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‘End nodes’ are </a:t>
            </a:r>
            <a:r>
              <a:rPr lang="en-GB" dirty="0" err="1"/>
              <a:t>eg</a:t>
            </a:r>
            <a:r>
              <a:rPr lang="en-GB" dirty="0"/>
              <a:t> river level sensors</a:t>
            </a:r>
          </a:p>
          <a:p>
            <a:r>
              <a:rPr lang="en-GB" dirty="0"/>
              <a:t>Communicate with a gateway using </a:t>
            </a:r>
            <a:r>
              <a:rPr lang="en-GB" dirty="0" err="1"/>
              <a:t>LoRaWAN</a:t>
            </a:r>
            <a:endParaRPr lang="en-GB" dirty="0"/>
          </a:p>
          <a:p>
            <a:r>
              <a:rPr lang="en-GB" dirty="0"/>
              <a:t>Gateway transmits data to a cloud-based server using normal internet</a:t>
            </a:r>
          </a:p>
          <a:p>
            <a:r>
              <a:rPr lang="en-GB" dirty="0"/>
              <a:t>Users can interact with the server</a:t>
            </a:r>
          </a:p>
          <a:p>
            <a:r>
              <a:rPr lang="en-GB" dirty="0"/>
              <a:t>Server can issue ‘alerts’ which can be basis of action or control</a:t>
            </a:r>
          </a:p>
        </p:txBody>
      </p:sp>
    </p:spTree>
    <p:extLst>
      <p:ext uri="{BB962C8B-B14F-4D97-AF65-F5344CB8AC3E}">
        <p14:creationId xmlns:p14="http://schemas.microsoft.com/office/powerpoint/2010/main" val="330179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ECA64-6B76-D698-0623-218996CED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742" y="472440"/>
            <a:ext cx="8439234" cy="496824"/>
          </a:xfrm>
        </p:spPr>
        <p:txBody>
          <a:bodyPr>
            <a:noAutofit/>
          </a:bodyPr>
          <a:lstStyle/>
          <a:p>
            <a:r>
              <a:rPr lang="en-GB" sz="3200" dirty="0"/>
              <a:t>Why </a:t>
            </a:r>
            <a:r>
              <a:rPr lang="en-GB" sz="3200" dirty="0" err="1"/>
              <a:t>LoRaWAN</a:t>
            </a:r>
            <a:r>
              <a:rPr lang="en-GB" sz="3200" dirty="0"/>
              <a:t> technology for high frequency monitoring?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1311-737B-1A59-4E97-2EA5D1F97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" y="1655065"/>
            <a:ext cx="8679642" cy="4605754"/>
          </a:xfrm>
        </p:spPr>
        <p:txBody>
          <a:bodyPr numCol="2">
            <a:normAutofit fontScale="92500" lnSpcReduction="10000"/>
          </a:bodyPr>
          <a:lstStyle/>
          <a:p>
            <a:r>
              <a:rPr lang="en-GB" dirty="0"/>
              <a:t>Proven in similar applications</a:t>
            </a:r>
          </a:p>
          <a:p>
            <a:pPr lvl="1"/>
            <a:r>
              <a:rPr lang="en-GB" dirty="0"/>
              <a:t>10 min small data packet transmission in ‘noisy’ urban areas</a:t>
            </a:r>
          </a:p>
          <a:p>
            <a:r>
              <a:rPr lang="en-GB" dirty="0"/>
              <a:t>Data gathered to date are not lost if instrument damaged or stolen</a:t>
            </a:r>
          </a:p>
          <a:p>
            <a:r>
              <a:rPr lang="en-GB" dirty="0"/>
              <a:t>Cheap (a few £hundred per instrument) and no cost for </a:t>
            </a:r>
            <a:r>
              <a:rPr lang="en-GB" dirty="0" err="1"/>
              <a:t>LoRaWAN</a:t>
            </a:r>
            <a:endParaRPr lang="en-GB" dirty="0"/>
          </a:p>
          <a:p>
            <a:r>
              <a:rPr lang="en-GB" dirty="0"/>
              <a:t>Several commercial suppliers of UK-frequency kit (868MHz), network servers etc</a:t>
            </a:r>
          </a:p>
          <a:p>
            <a:r>
              <a:rPr lang="en-GB" dirty="0"/>
              <a:t>Easily scalable to a practical multi-sensor network</a:t>
            </a:r>
          </a:p>
          <a:p>
            <a:pPr lvl="1"/>
            <a:r>
              <a:rPr lang="en-GB" dirty="0"/>
              <a:t>1 gateway and server can service multiple instruments of different types</a:t>
            </a:r>
          </a:p>
          <a:p>
            <a:r>
              <a:rPr lang="en-GB" dirty="0"/>
              <a:t>Potential for ease of maintenance</a:t>
            </a:r>
          </a:p>
          <a:p>
            <a:pPr lvl="1"/>
            <a:r>
              <a:rPr lang="en-GB" dirty="0"/>
              <a:t>Battery life 5-10 years typically</a:t>
            </a:r>
          </a:p>
          <a:p>
            <a:pPr lvl="1"/>
            <a:r>
              <a:rPr lang="en-GB" dirty="0"/>
              <a:t>But would need to check instrument in situ occasionally to ensure data are representative</a:t>
            </a:r>
          </a:p>
          <a:p>
            <a:r>
              <a:rPr lang="en-GB" dirty="0"/>
              <a:t>Can extend network with sensors of </a:t>
            </a:r>
            <a:r>
              <a:rPr lang="en-GB" dirty="0" err="1"/>
              <a:t>determinands</a:t>
            </a:r>
            <a:r>
              <a:rPr lang="en-GB" dirty="0"/>
              <a:t> other than level e.g.</a:t>
            </a:r>
          </a:p>
          <a:p>
            <a:pPr lvl="1"/>
            <a:r>
              <a:rPr lang="en-GB" dirty="0"/>
              <a:t>Temperature</a:t>
            </a:r>
          </a:p>
          <a:p>
            <a:pPr lvl="1"/>
            <a:r>
              <a:rPr lang="en-GB" dirty="0"/>
              <a:t>Velocity (e.g. surface measurement using Doppler shift)</a:t>
            </a:r>
          </a:p>
          <a:p>
            <a:pPr lvl="1"/>
            <a:r>
              <a:rPr lang="en-GB" dirty="0"/>
              <a:t>Multipath flow (at significant additional cost) or use level at a weir of known characteristic</a:t>
            </a:r>
          </a:p>
          <a:p>
            <a:pPr lvl="1"/>
            <a:r>
              <a:rPr lang="en-GB" dirty="0"/>
              <a:t>Water quality (e.g. dissolved oxygen)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A1882C-E9BE-6D36-F16B-5EFC7EB56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976" y="1196253"/>
            <a:ext cx="25908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99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E74EA-180A-E1DC-5700-46417175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231357"/>
            <a:ext cx="5779008" cy="670560"/>
          </a:xfrm>
        </p:spPr>
        <p:txBody>
          <a:bodyPr>
            <a:normAutofit/>
          </a:bodyPr>
          <a:lstStyle/>
          <a:p>
            <a:r>
              <a:rPr lang="en-GB" sz="3200" dirty="0"/>
              <a:t>What have we done so far?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F869C-1AEF-7F7A-4F49-8E6ED635B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1" y="901917"/>
            <a:ext cx="6242304" cy="5608611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Nov 2025 - Initial desk-based assessment of potential using Cloud RF software and built in digital terrain model (5m resolution)</a:t>
            </a:r>
          </a:p>
          <a:p>
            <a:pPr lvl="1"/>
            <a:r>
              <a:rPr lang="en-GB" dirty="0"/>
              <a:t>Suggested signal strength would be acceptable</a:t>
            </a:r>
          </a:p>
          <a:p>
            <a:r>
              <a:rPr lang="en-GB" dirty="0"/>
              <a:t>22</a:t>
            </a:r>
            <a:r>
              <a:rPr lang="en-GB" baseline="30000" dirty="0"/>
              <a:t>nd</a:t>
            </a:r>
            <a:r>
              <a:rPr lang="en-GB" dirty="0"/>
              <a:t> Dec 2025 - initial field trials with home constructed emulator and receiver placed in Stratton Heights loft</a:t>
            </a:r>
          </a:p>
          <a:p>
            <a:pPr lvl="1"/>
            <a:r>
              <a:rPr lang="en-GB" dirty="0"/>
              <a:t>Could get useful signal at BMP Bend but patchy elsewhere on BMP and Churn</a:t>
            </a:r>
          </a:p>
          <a:p>
            <a:r>
              <a:rPr lang="en-GB" dirty="0"/>
              <a:t>30</a:t>
            </a:r>
            <a:r>
              <a:rPr lang="en-GB" baseline="30000" dirty="0"/>
              <a:t>th</a:t>
            </a:r>
            <a:r>
              <a:rPr lang="en-GB" dirty="0"/>
              <a:t> Dec 2025 - Field Trial with receiver in </a:t>
            </a:r>
            <a:r>
              <a:rPr lang="en-GB" dirty="0" err="1"/>
              <a:t>Gooseacre</a:t>
            </a:r>
            <a:r>
              <a:rPr lang="en-GB" dirty="0"/>
              <a:t> Lane upper room</a:t>
            </a:r>
          </a:p>
          <a:p>
            <a:pPr lvl="1"/>
            <a:r>
              <a:rPr lang="en-GB" dirty="0"/>
              <a:t>Good signal strength at Gloucester St, along BMP, Balancing Stream Sluice and at </a:t>
            </a:r>
            <a:r>
              <a:rPr lang="en-GB" dirty="0" err="1"/>
              <a:t>Spitalgate</a:t>
            </a:r>
            <a:r>
              <a:rPr lang="en-GB" dirty="0"/>
              <a:t> Bridge</a:t>
            </a:r>
          </a:p>
          <a:p>
            <a:pPr lvl="1"/>
            <a:r>
              <a:rPr lang="en-GB" dirty="0"/>
              <a:t>Failed at Swimming Pool Entrance and Thomas St Trash screen (Walls)</a:t>
            </a:r>
          </a:p>
          <a:p>
            <a:pPr lvl="1"/>
            <a:r>
              <a:rPr lang="en-GB" dirty="0"/>
              <a:t>Some careful placement of instruments to avoid local signal weakening likely to be necessary</a:t>
            </a:r>
          </a:p>
          <a:p>
            <a:pPr lvl="2"/>
            <a:r>
              <a:rPr lang="en-GB" dirty="0"/>
              <a:t>Walls, buildings, large trees etc – see Fresnel Zone indication in path analysis </a:t>
            </a:r>
          </a:p>
          <a:p>
            <a:r>
              <a:rPr lang="en-GB" dirty="0"/>
              <a:t>FoGB Discussion Paper on options and indicative costs</a:t>
            </a:r>
          </a:p>
          <a:p>
            <a:r>
              <a:rPr lang="en-GB" dirty="0"/>
              <a:t>Recommendation to trial 2 [3] different sensor technologies at </a:t>
            </a:r>
            <a:r>
              <a:rPr lang="en-GB" dirty="0" err="1"/>
              <a:t>Gooseacre</a:t>
            </a:r>
            <a:r>
              <a:rPr lang="en-GB" dirty="0"/>
              <a:t> Lane site </a:t>
            </a:r>
          </a:p>
          <a:p>
            <a:pPr lvl="1"/>
            <a:r>
              <a:rPr lang="en-GB" dirty="0"/>
              <a:t>radar technology is more expensive and </a:t>
            </a:r>
            <a:r>
              <a:rPr lang="en-GB" dirty="0" err="1"/>
              <a:t>LoRaWAN</a:t>
            </a:r>
            <a:r>
              <a:rPr lang="en-GB" dirty="0"/>
              <a:t> equipped instrument was not available in UK  at time of original paper but is as of 1 Jun 2026!)</a:t>
            </a:r>
          </a:p>
          <a:p>
            <a:pPr lvl="1"/>
            <a:r>
              <a:rPr lang="en-GB" dirty="0"/>
              <a:t>Mounting options</a:t>
            </a:r>
          </a:p>
          <a:p>
            <a:pPr lvl="2"/>
            <a:r>
              <a:rPr lang="en-GB" dirty="0"/>
              <a:t>Avoidance of wall interference</a:t>
            </a:r>
          </a:p>
          <a:p>
            <a:pPr lvl="2"/>
            <a:r>
              <a:rPr lang="en-GB" dirty="0" err="1"/>
              <a:t>LoRaWAN</a:t>
            </a:r>
            <a:r>
              <a:rPr lang="en-GB" dirty="0"/>
              <a:t> signal strength  </a:t>
            </a:r>
          </a:p>
          <a:p>
            <a:pPr lvl="1"/>
            <a:r>
              <a:rPr lang="en-GB" dirty="0"/>
              <a:t>Compare ultrasound v pressure sensor [v radar] technology performance in situ</a:t>
            </a:r>
          </a:p>
          <a:p>
            <a:pPr lvl="1"/>
            <a:r>
              <a:rPr lang="en-GB" dirty="0"/>
              <a:t>Practical accuracy/uncertainty (with nearby gauge board for ‘</a:t>
            </a:r>
            <a:r>
              <a:rPr lang="en-GB" dirty="0" err="1"/>
              <a:t>groundtruthing</a:t>
            </a:r>
            <a:r>
              <a:rPr lang="en-GB" dirty="0"/>
              <a:t>’)</a:t>
            </a:r>
          </a:p>
          <a:p>
            <a:pPr lvl="1"/>
            <a:r>
              <a:rPr lang="en-GB" dirty="0"/>
              <a:t>Development of ‘network’ dashboard for network condition monitoring</a:t>
            </a:r>
          </a:p>
          <a:p>
            <a:pPr lvl="1"/>
            <a:r>
              <a:rPr lang="en-GB" dirty="0"/>
              <a:t>Development of server routines for data download and alerts</a:t>
            </a:r>
          </a:p>
          <a:p>
            <a:pPr lvl="1"/>
            <a:r>
              <a:rPr lang="en-GB" dirty="0"/>
              <a:t>Development of data analysis routines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B71D74-48FF-D87D-E564-F4D4714DC2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680" y="145253"/>
            <a:ext cx="3506565" cy="2030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91A576-30E0-9556-C91E-F8863F1004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567" y="2332085"/>
            <a:ext cx="3194730" cy="17978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386FA4-FBB9-FD99-7142-9D2810A721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5512" y="2587565"/>
            <a:ext cx="1941733" cy="146120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0244CB0-B82D-3B34-BC70-166028D50E97}"/>
              </a:ext>
            </a:extLst>
          </p:cNvPr>
          <p:cNvGrpSpPr/>
          <p:nvPr/>
        </p:nvGrpSpPr>
        <p:grpSpPr>
          <a:xfrm>
            <a:off x="6501384" y="4353596"/>
            <a:ext cx="5431535" cy="2359151"/>
            <a:chOff x="6287167" y="4362201"/>
            <a:chExt cx="5645753" cy="245219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4E77C3B-817F-CF11-E3A1-940C9F569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87167" y="4362201"/>
              <a:ext cx="5645753" cy="245219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CE224D-3EF7-0230-BF79-790E5DDE2994}"/>
                </a:ext>
              </a:extLst>
            </p:cNvPr>
            <p:cNvSpPr/>
            <p:nvPr/>
          </p:nvSpPr>
          <p:spPr>
            <a:xfrm>
              <a:off x="8915400" y="4562856"/>
              <a:ext cx="603504" cy="82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46280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30EAD-71F0-988B-11F9-DF7E7C80A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8045"/>
            <a:ext cx="8041793" cy="538054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What evidence is there that it will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64CF4-DEA4-454E-94D9-8FFB547E6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955105"/>
            <a:ext cx="9328727" cy="1708533"/>
          </a:xfrm>
        </p:spPr>
        <p:txBody>
          <a:bodyPr numCol="2">
            <a:normAutofit fontScale="55000" lnSpcReduction="20000"/>
          </a:bodyPr>
          <a:lstStyle/>
          <a:p>
            <a:r>
              <a:rPr lang="en-GB" sz="2500" dirty="0"/>
              <a:t>There are several examples of similar applications documented in the literature and on line.</a:t>
            </a:r>
          </a:p>
          <a:p>
            <a:r>
              <a:rPr lang="en-GB" sz="2500" dirty="0"/>
              <a:t>Example – Real-time flood risk monitoring </a:t>
            </a:r>
            <a:r>
              <a:rPr lang="en-GB" sz="2500" dirty="0" err="1"/>
              <a:t>Weißenbach</a:t>
            </a:r>
            <a:r>
              <a:rPr lang="en-GB" sz="2500" dirty="0"/>
              <a:t> Valley (Austria)</a:t>
            </a:r>
          </a:p>
          <a:p>
            <a:r>
              <a:rPr lang="en-GB" sz="2500" dirty="0"/>
              <a:t>10 min level data upstream and downstream of </a:t>
            </a:r>
            <a:r>
              <a:rPr lang="en-GB" sz="2500" dirty="0" err="1"/>
              <a:t>Chorinsky</a:t>
            </a:r>
            <a:r>
              <a:rPr lang="en-GB" sz="2500" dirty="0"/>
              <a:t>-Klause dam using ultrasound and pressure sensors</a:t>
            </a:r>
          </a:p>
          <a:p>
            <a:r>
              <a:rPr lang="en-GB" sz="2500" dirty="0"/>
              <a:t>Has enabled monitoring of flood risk without visiting the remote dam served only by a small dirt road inaccessible in winter</a:t>
            </a:r>
          </a:p>
          <a:p>
            <a:r>
              <a:rPr lang="en-GB" sz="2500" dirty="0"/>
              <a:t>Users can view water level and rainfall data in real-time.</a:t>
            </a:r>
          </a:p>
          <a:p>
            <a:r>
              <a:rPr lang="en-GB" sz="2500" dirty="0"/>
              <a:t>Network condition is monitored through the device hub (or IoT Cloud)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22CA5C-AC05-7186-7002-58FD10380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122" y="4564718"/>
            <a:ext cx="6619875" cy="223837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C1CCD49-CF9F-DEEF-1A59-ACE74A794E01}"/>
              </a:ext>
            </a:extLst>
          </p:cNvPr>
          <p:cNvGrpSpPr/>
          <p:nvPr/>
        </p:nvGrpSpPr>
        <p:grpSpPr>
          <a:xfrm>
            <a:off x="677334" y="2856186"/>
            <a:ext cx="4048125" cy="2045826"/>
            <a:chOff x="843915" y="2570038"/>
            <a:chExt cx="5172837" cy="26142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033E0C-7F1D-27D1-6BC5-1F1AD7E7F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3915" y="2570038"/>
              <a:ext cx="5172837" cy="2614229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08CF3A5-62E8-7178-2617-900BC49290C0}"/>
                </a:ext>
              </a:extLst>
            </p:cNvPr>
            <p:cNvSpPr/>
            <p:nvPr/>
          </p:nvSpPr>
          <p:spPr>
            <a:xfrm>
              <a:off x="4992624" y="4160520"/>
              <a:ext cx="1024128" cy="4023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Network server for analysis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193BA3DC-8D03-2CD7-756C-83C4C85C19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72" y="2436890"/>
            <a:ext cx="4048125" cy="198421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7F187F2-2343-638C-4987-B8FA4A072B5C}"/>
              </a:ext>
            </a:extLst>
          </p:cNvPr>
          <p:cNvSpPr txBox="1"/>
          <p:nvPr/>
        </p:nvSpPr>
        <p:spPr>
          <a:xfrm>
            <a:off x="387927" y="5837382"/>
            <a:ext cx="2235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Images from </a:t>
            </a:r>
            <a:r>
              <a:rPr lang="en-GB" sz="1050" dirty="0" err="1"/>
              <a:t>Milesight</a:t>
            </a:r>
            <a:r>
              <a:rPr lang="en-GB" sz="1050" dirty="0"/>
              <a:t> website library of ‘success stories’</a:t>
            </a:r>
          </a:p>
        </p:txBody>
      </p:sp>
    </p:spTree>
    <p:extLst>
      <p:ext uri="{BB962C8B-B14F-4D97-AF65-F5344CB8AC3E}">
        <p14:creationId xmlns:p14="http://schemas.microsoft.com/office/powerpoint/2010/main" val="611932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6C2D0-146F-236F-F05F-9AC49BF84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775794" cy="643128"/>
          </a:xfrm>
        </p:spPr>
        <p:txBody>
          <a:bodyPr>
            <a:normAutofit/>
          </a:bodyPr>
          <a:lstStyle/>
          <a:p>
            <a:r>
              <a:rPr lang="en-GB" sz="3200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6C923-B43C-2260-01E0-9F685FB09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" y="1252729"/>
            <a:ext cx="6355080" cy="50657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Learn lessons from the </a:t>
            </a:r>
            <a:r>
              <a:rPr lang="en-GB" dirty="0" err="1"/>
              <a:t>Gooseacre</a:t>
            </a:r>
            <a:r>
              <a:rPr lang="en-GB" dirty="0"/>
              <a:t> Lane sensor trial</a:t>
            </a:r>
          </a:p>
          <a:p>
            <a:pPr lvl="1"/>
            <a:r>
              <a:rPr lang="en-GB" dirty="0"/>
              <a:t>Would like to operate say July 2026 to Feb 2027 in low, normal and high flow conditions</a:t>
            </a:r>
          </a:p>
          <a:p>
            <a:r>
              <a:rPr lang="en-GB" dirty="0"/>
              <a:t>Learn from what others are doing</a:t>
            </a:r>
          </a:p>
          <a:p>
            <a:r>
              <a:rPr lang="en-GB" dirty="0"/>
              <a:t>Keep aware of new options </a:t>
            </a:r>
          </a:p>
          <a:p>
            <a:pPr lvl="1"/>
            <a:r>
              <a:rPr lang="en-GB" dirty="0"/>
              <a:t>Eg </a:t>
            </a:r>
            <a:r>
              <a:rPr lang="en-GB" dirty="0" err="1"/>
              <a:t>LoRaWAN</a:t>
            </a:r>
            <a:r>
              <a:rPr lang="en-GB" dirty="0"/>
              <a:t>-based radar sensor if not done in first trial</a:t>
            </a:r>
          </a:p>
          <a:p>
            <a:pPr lvl="2"/>
            <a:r>
              <a:rPr lang="en-GB" dirty="0"/>
              <a:t>potential for mm accuracy in level if that is is found useful </a:t>
            </a:r>
          </a:p>
          <a:p>
            <a:pPr lvl="2"/>
            <a:r>
              <a:rPr lang="en-GB" dirty="0"/>
              <a:t>Possibly for low flow management</a:t>
            </a:r>
          </a:p>
          <a:p>
            <a:r>
              <a:rPr lang="en-GB" dirty="0"/>
              <a:t>Assess whether further trial is necessary</a:t>
            </a:r>
          </a:p>
          <a:p>
            <a:r>
              <a:rPr lang="en-GB" dirty="0"/>
              <a:t>Possibly recommend options for moving towards practical network for priority locations if there is appetite/funding to do so</a:t>
            </a:r>
          </a:p>
          <a:p>
            <a:pPr lvl="1"/>
            <a:r>
              <a:rPr lang="en-GB" dirty="0"/>
              <a:t>Consider how any data would be used for real e.g.</a:t>
            </a:r>
          </a:p>
          <a:p>
            <a:pPr lvl="2"/>
            <a:r>
              <a:rPr lang="en-GB" dirty="0"/>
              <a:t>Model calibration/validation</a:t>
            </a:r>
          </a:p>
          <a:p>
            <a:pPr lvl="2"/>
            <a:r>
              <a:rPr lang="en-GB" dirty="0"/>
              <a:t>Condition or control alerts</a:t>
            </a:r>
          </a:p>
          <a:p>
            <a:pPr lvl="2"/>
            <a:r>
              <a:rPr lang="en-GB" dirty="0"/>
              <a:t>Promote awareness (e.g. display dashboards) </a:t>
            </a:r>
          </a:p>
          <a:p>
            <a:pPr lvl="1"/>
            <a:r>
              <a:rPr lang="en-GB" dirty="0"/>
              <a:t>…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A7183C-2977-084A-6048-DD5FCC9F1AC0}"/>
              </a:ext>
            </a:extLst>
          </p:cNvPr>
          <p:cNvGrpSpPr/>
          <p:nvPr/>
        </p:nvGrpSpPr>
        <p:grpSpPr>
          <a:xfrm>
            <a:off x="6507479" y="1481328"/>
            <a:ext cx="5620513" cy="4215384"/>
            <a:chOff x="6507479" y="1481328"/>
            <a:chExt cx="5620513" cy="42153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B51E12C-70A3-5717-1950-7F19BF446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7479" y="1481328"/>
              <a:ext cx="5620513" cy="4215384"/>
            </a:xfrm>
            <a:prstGeom prst="rect">
              <a:avLst/>
            </a:prstGeom>
          </p:spPr>
        </p:pic>
        <p:sp>
          <p:nvSpPr>
            <p:cNvPr id="4" name="Multiplication Sign 3">
              <a:extLst>
                <a:ext uri="{FF2B5EF4-FFF2-40B4-BE49-F238E27FC236}">
                  <a16:creationId xmlns:a16="http://schemas.microsoft.com/office/drawing/2014/main" id="{A7F687AF-EEAF-F992-E6C6-F6716AA32F3B}"/>
                </a:ext>
              </a:extLst>
            </p:cNvPr>
            <p:cNvSpPr/>
            <p:nvPr/>
          </p:nvSpPr>
          <p:spPr>
            <a:xfrm>
              <a:off x="8368146" y="5080000"/>
              <a:ext cx="212436" cy="147782"/>
            </a:xfrm>
            <a:prstGeom prst="mathMultipl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5955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0D36-EFB7-E73A-6F65-52CCA6531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75" y="167813"/>
            <a:ext cx="8596668" cy="1320800"/>
          </a:xfrm>
        </p:spPr>
        <p:txBody>
          <a:bodyPr/>
          <a:lstStyle/>
          <a:p>
            <a:r>
              <a:rPr lang="en-GB" dirty="0"/>
              <a:t>Thank You For Your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5AB12-B2ED-F034-B0A9-384A86D20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228" y="850633"/>
            <a:ext cx="8220634" cy="505201"/>
          </a:xfrm>
        </p:spPr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BC974-4324-29F8-04B9-33CB314DB409}"/>
              </a:ext>
            </a:extLst>
          </p:cNvPr>
          <p:cNvSpPr txBox="1"/>
          <p:nvPr/>
        </p:nvSpPr>
        <p:spPr>
          <a:xfrm>
            <a:off x="1335108" y="5938848"/>
            <a:ext cx="753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Indicative AI generated image of possible trial arrangement showing ultrasound- and pressure-based sensors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44B4B8-B546-CF6C-DB26-73FB326A2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108" y="1366209"/>
            <a:ext cx="7853645" cy="441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451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308</TotalTime>
  <Words>968</Words>
  <Application>Microsoft Office PowerPoint</Application>
  <PresentationFormat>Widescreen</PresentationFormat>
  <Paragraphs>98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FoGB Continuous River Level Monitoring Project</vt:lpstr>
      <vt:lpstr>Why additional monitoring ? </vt:lpstr>
      <vt:lpstr>What is proposed?</vt:lpstr>
      <vt:lpstr>Why LoRaWAN technology for high frequency monitoring? </vt:lpstr>
      <vt:lpstr>What have we done so far?</vt:lpstr>
      <vt:lpstr>What evidence is there that it will work?</vt:lpstr>
      <vt:lpstr>What next?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Neil Edwards</dc:creator>
  <cp:lastModifiedBy>Neil Edwards</cp:lastModifiedBy>
  <cp:revision>3</cp:revision>
  <dcterms:created xsi:type="dcterms:W3CDTF">2026-05-28T13:07:29Z</dcterms:created>
  <dcterms:modified xsi:type="dcterms:W3CDTF">2026-06-09T09:36:04Z</dcterms:modified>
</cp:coreProperties>
</file>