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57" r:id="rId3"/>
    <p:sldId id="258"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327" autoAdjust="0"/>
  </p:normalViewPr>
  <p:slideViewPr>
    <p:cSldViewPr snapToGrid="0">
      <p:cViewPr varScale="1">
        <p:scale>
          <a:sx n="74" d="100"/>
          <a:sy n="74" d="100"/>
        </p:scale>
        <p:origin x="104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FBE40-587E-4155-842C-6AE80EE43CB0}" type="datetimeFigureOut">
              <a:rPr lang="en-GB" smtClean="0"/>
              <a:t>05/06/2026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5F0D5B-F653-49B8-9484-C1BCD37F419C}" type="slidenum">
              <a:rPr lang="en-GB" smtClean="0"/>
              <a:t>‹#›</a:t>
            </a:fld>
            <a:endParaRPr lang="en-GB"/>
          </a:p>
        </p:txBody>
      </p:sp>
    </p:spTree>
    <p:extLst>
      <p:ext uri="{BB962C8B-B14F-4D97-AF65-F5344CB8AC3E}">
        <p14:creationId xmlns:p14="http://schemas.microsoft.com/office/powerpoint/2010/main" val="1316008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£816m -  research thus far has found that a good way forward is funding a </a:t>
            </a:r>
            <a:r>
              <a:rPr lang="en-GB" sz="1200" kern="1200" dirty="0">
                <a:solidFill>
                  <a:schemeClr val="tx1"/>
                </a:solidFill>
                <a:effectLst/>
                <a:latin typeface="+mn-lt"/>
                <a:ea typeface="+mn-ea"/>
                <a:cs typeface="+mn-cs"/>
              </a:rPr>
              <a:t>facilitator that can support and connect farmers and the community, who can lever in funding from multiple sources to facilitate nature based solutions upstream to minimise flood risk in town, through a business resilience group or something of the sort.</a:t>
            </a:r>
            <a:endParaRPr lang="en-GB" dirty="0"/>
          </a:p>
        </p:txBody>
      </p:sp>
      <p:sp>
        <p:nvSpPr>
          <p:cNvPr id="4" name="Slide Number Placeholder 3"/>
          <p:cNvSpPr>
            <a:spLocks noGrp="1"/>
          </p:cNvSpPr>
          <p:nvPr>
            <p:ph type="sldNum" sz="quarter" idx="5"/>
          </p:nvPr>
        </p:nvSpPr>
        <p:spPr/>
        <p:txBody>
          <a:bodyPr/>
          <a:lstStyle/>
          <a:p>
            <a:fld id="{6E5F0D5B-F653-49B8-9484-C1BCD37F419C}" type="slidenum">
              <a:rPr lang="en-GB" smtClean="0"/>
              <a:t>4</a:t>
            </a:fld>
            <a:endParaRPr lang="en-GB"/>
          </a:p>
        </p:txBody>
      </p:sp>
    </p:spTree>
    <p:extLst>
      <p:ext uri="{BB962C8B-B14F-4D97-AF65-F5344CB8AC3E}">
        <p14:creationId xmlns:p14="http://schemas.microsoft.com/office/powerpoint/2010/main" val="4159133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FF78D1AF-7ECB-4E6C-BD87-48F92D49A3A9}"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1572311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F78D1AF-7ECB-4E6C-BD87-48F92D49A3A9}"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383554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F78D1AF-7ECB-4E6C-BD87-48F92D49A3A9}"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417042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F78D1AF-7ECB-4E6C-BD87-48F92D49A3A9}"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3087738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F78D1AF-7ECB-4E6C-BD87-48F92D49A3A9}" type="datetimeFigureOut">
              <a:rPr lang="en-GB" smtClean="0"/>
              <a:t>05/06/2026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286693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FF78D1AF-7ECB-4E6C-BD87-48F92D49A3A9}" type="datetimeFigureOut">
              <a:rPr lang="en-GB" smtClean="0"/>
              <a:t>05/06/2026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89443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8D1AF-7ECB-4E6C-BD87-48F92D49A3A9}" type="datetimeFigureOut">
              <a:rPr lang="en-GB" smtClean="0"/>
              <a:t>05/06/2026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389347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F78D1AF-7ECB-4E6C-BD87-48F92D49A3A9}"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3870007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F78D1AF-7ECB-4E6C-BD87-48F92D49A3A9}"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2893032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F78D1AF-7ECB-4E6C-BD87-48F92D49A3A9}"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2469932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F78D1AF-7ECB-4E6C-BD87-48F92D49A3A9}"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D4A5D-DF25-4593-8984-C6B20C686277}" type="slidenum">
              <a:rPr lang="en-GB" smtClean="0"/>
              <a:t>‹#›</a:t>
            </a:fld>
            <a:endParaRPr lang="en-GB"/>
          </a:p>
        </p:txBody>
      </p:sp>
    </p:spTree>
    <p:extLst>
      <p:ext uri="{BB962C8B-B14F-4D97-AF65-F5344CB8AC3E}">
        <p14:creationId xmlns:p14="http://schemas.microsoft.com/office/powerpoint/2010/main" val="331307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78D1AF-7ECB-4E6C-BD87-48F92D49A3A9}" type="datetimeFigureOut">
              <a:rPr lang="en-GB" smtClean="0"/>
              <a:t>05/06/2026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2D4A5D-DF25-4593-8984-C6B20C686277}" type="slidenum">
              <a:rPr lang="en-GB" smtClean="0"/>
              <a:t>‹#›</a:t>
            </a:fld>
            <a:endParaRPr lang="en-GB"/>
          </a:p>
        </p:txBody>
      </p:sp>
    </p:spTree>
    <p:extLst>
      <p:ext uri="{BB962C8B-B14F-4D97-AF65-F5344CB8AC3E}">
        <p14:creationId xmlns:p14="http://schemas.microsoft.com/office/powerpoint/2010/main" val="2302934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fwagsw.org.uk/neirf-gloucestershire-green-investment-portfoli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BD81605-7C91-F567-0F7C-6000056FA05A}"/>
              </a:ext>
            </a:extLst>
          </p:cNvPr>
          <p:cNvSpPr>
            <a:spLocks noGrp="1"/>
          </p:cNvSpPr>
          <p:nvPr>
            <p:ph type="ctrTitle"/>
          </p:nvPr>
        </p:nvSpPr>
        <p:spPr>
          <a:xfrm>
            <a:off x="4038600" y="1939159"/>
            <a:ext cx="7644627" cy="2751086"/>
          </a:xfrm>
        </p:spPr>
        <p:txBody>
          <a:bodyPr>
            <a:normAutofit/>
          </a:bodyPr>
          <a:lstStyle/>
          <a:p>
            <a:pPr algn="r"/>
            <a:r>
              <a:rPr lang="en-GB" dirty="0"/>
              <a:t>Cirencester Town Council Update</a:t>
            </a:r>
            <a:endParaRPr lang="en-GB"/>
          </a:p>
        </p:txBody>
      </p:sp>
      <p:sp>
        <p:nvSpPr>
          <p:cNvPr id="3" name="Subtitle 2">
            <a:extLst>
              <a:ext uri="{FF2B5EF4-FFF2-40B4-BE49-F238E27FC236}">
                <a16:creationId xmlns:a16="http://schemas.microsoft.com/office/drawing/2014/main" id="{B7B0DBC5-99B2-81A9-BB8A-2AE988C27669}"/>
              </a:ext>
            </a:extLst>
          </p:cNvPr>
          <p:cNvSpPr>
            <a:spLocks noGrp="1"/>
          </p:cNvSpPr>
          <p:nvPr>
            <p:ph type="subTitle" idx="1"/>
          </p:nvPr>
        </p:nvSpPr>
        <p:spPr>
          <a:xfrm>
            <a:off x="4038600" y="4782320"/>
            <a:ext cx="7644627" cy="1329443"/>
          </a:xfrm>
        </p:spPr>
        <p:txBody>
          <a:bodyPr>
            <a:normAutofit/>
          </a:bodyPr>
          <a:lstStyle/>
          <a:p>
            <a:pPr algn="r"/>
            <a:r>
              <a:rPr lang="en-GB" dirty="0"/>
              <a:t>Friends of the </a:t>
            </a:r>
            <a:r>
              <a:rPr lang="en-GB" dirty="0" err="1"/>
              <a:t>Gumstool</a:t>
            </a:r>
            <a:r>
              <a:rPr lang="en-GB" dirty="0"/>
              <a:t> Brook Open Meeting </a:t>
            </a:r>
            <a:endParaRPr lang="en-GB"/>
          </a:p>
          <a:p>
            <a:pPr algn="r"/>
            <a:r>
              <a:rPr lang="en-GB" dirty="0"/>
              <a:t>8</a:t>
            </a:r>
            <a:r>
              <a:rPr lang="en-GB" baseline="30000" dirty="0"/>
              <a:t>th</a:t>
            </a:r>
            <a:r>
              <a:rPr lang="en-GB" dirty="0"/>
              <a:t> June 2026 </a:t>
            </a:r>
            <a:endParaRPr lang="en-GB"/>
          </a:p>
        </p:txBody>
      </p:sp>
    </p:spTree>
    <p:extLst>
      <p:ext uri="{BB962C8B-B14F-4D97-AF65-F5344CB8AC3E}">
        <p14:creationId xmlns:p14="http://schemas.microsoft.com/office/powerpoint/2010/main" val="126077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AFD9AF-EA0E-FC1E-A0E3-CF3C494F887D}"/>
              </a:ext>
            </a:extLst>
          </p:cNvPr>
          <p:cNvSpPr>
            <a:spLocks noGrp="1"/>
          </p:cNvSpPr>
          <p:nvPr>
            <p:ph type="title"/>
          </p:nvPr>
        </p:nvSpPr>
        <p:spPr>
          <a:xfrm>
            <a:off x="686834" y="1153572"/>
            <a:ext cx="3200400" cy="4461163"/>
          </a:xfrm>
        </p:spPr>
        <p:txBody>
          <a:bodyPr>
            <a:normAutofit/>
          </a:bodyPr>
          <a:lstStyle/>
          <a:p>
            <a:r>
              <a:rPr lang="en-GB">
                <a:solidFill>
                  <a:srgbClr val="FFFFFF"/>
                </a:solidFill>
              </a:rPr>
              <a:t>Highlights…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7ED3DE4-5497-8246-7D61-EC2DE48EBACC}"/>
              </a:ext>
            </a:extLst>
          </p:cNvPr>
          <p:cNvSpPr>
            <a:spLocks noGrp="1"/>
          </p:cNvSpPr>
          <p:nvPr>
            <p:ph idx="1"/>
          </p:nvPr>
        </p:nvSpPr>
        <p:spPr>
          <a:xfrm>
            <a:off x="4447308" y="591344"/>
            <a:ext cx="6906491" cy="5585619"/>
          </a:xfrm>
        </p:spPr>
        <p:txBody>
          <a:bodyPr anchor="ctr">
            <a:normAutofit/>
          </a:bodyPr>
          <a:lstStyle/>
          <a:p>
            <a:r>
              <a:rPr lang="en-GB" dirty="0"/>
              <a:t>Green Spaces Strategy and Climate and Environment Action Plan </a:t>
            </a:r>
          </a:p>
          <a:p>
            <a:r>
              <a:rPr lang="en-GB" dirty="0"/>
              <a:t>NEIRF Project </a:t>
            </a:r>
          </a:p>
          <a:p>
            <a:r>
              <a:rPr lang="en-GB" dirty="0"/>
              <a:t>Thames Water Grant Applications </a:t>
            </a:r>
          </a:p>
          <a:p>
            <a:r>
              <a:rPr lang="en-GB" dirty="0"/>
              <a:t>Community Emergency Plan </a:t>
            </a:r>
          </a:p>
          <a:p>
            <a:r>
              <a:rPr lang="en-GB" dirty="0"/>
              <a:t>Churn NFM Project – Community Engagement </a:t>
            </a:r>
          </a:p>
        </p:txBody>
      </p:sp>
    </p:spTree>
    <p:extLst>
      <p:ext uri="{BB962C8B-B14F-4D97-AF65-F5344CB8AC3E}">
        <p14:creationId xmlns:p14="http://schemas.microsoft.com/office/powerpoint/2010/main" val="3858165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6E48C-CA5B-1444-EAA7-BB81A655B4F7}"/>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3800"/>
              <a:t>Green Spaces Strategy and Climate and Environment Action Plan  </a:t>
            </a:r>
          </a:p>
        </p:txBody>
      </p:sp>
      <p:pic>
        <p:nvPicPr>
          <p:cNvPr id="5" name="Picture 4">
            <a:extLst>
              <a:ext uri="{FF2B5EF4-FFF2-40B4-BE49-F238E27FC236}">
                <a16:creationId xmlns:a16="http://schemas.microsoft.com/office/drawing/2014/main" id="{76CB79B1-7CBB-1681-21EA-293C140E278A}"/>
              </a:ext>
            </a:extLst>
          </p:cNvPr>
          <p:cNvPicPr>
            <a:picLocks noChangeAspect="1"/>
          </p:cNvPicPr>
          <p:nvPr/>
        </p:nvPicPr>
        <p:blipFill>
          <a:blip r:embed="rId2">
            <a:extLst>
              <a:ext uri="{28A0092B-C50C-407E-A947-70E740481C1C}">
                <a14:useLocalDpi xmlns:a14="http://schemas.microsoft.com/office/drawing/2010/main" val="0"/>
              </a:ext>
            </a:extLst>
          </a:blip>
          <a:srcRect l="9452"/>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54009C5-526D-C6C5-4816-C037EF6C4EB1}"/>
              </a:ext>
            </a:extLst>
          </p:cNvPr>
          <p:cNvSpPr txBox="1"/>
          <p:nvPr/>
        </p:nvSpPr>
        <p:spPr>
          <a:xfrm>
            <a:off x="5297762" y="2706624"/>
            <a:ext cx="6251110" cy="3483864"/>
          </a:xfrm>
          <a:prstGeom prst="rect">
            <a:avLst/>
          </a:prstGeo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pPr>
            <a:r>
              <a:rPr lang="en-US" sz="2200" dirty="0"/>
              <a:t>Aiming for a rain garden in every ward – suggested locations welcome! </a:t>
            </a:r>
          </a:p>
          <a:p>
            <a:pPr marL="285750" indent="-228600" defTabSz="914400">
              <a:lnSpc>
                <a:spcPct val="90000"/>
              </a:lnSpc>
              <a:spcAft>
                <a:spcPts val="600"/>
              </a:spcAft>
              <a:buFont typeface="Arial" panose="020B0604020202020204" pitchFamily="34" charset="0"/>
              <a:buChar char="•"/>
            </a:pPr>
            <a:r>
              <a:rPr lang="en-US" sz="2200" dirty="0"/>
              <a:t>GWT Waterscapes Project Inspiration </a:t>
            </a:r>
          </a:p>
          <a:p>
            <a:pPr marL="285750" indent="-228600" defTabSz="914400">
              <a:lnSpc>
                <a:spcPct val="90000"/>
              </a:lnSpc>
              <a:spcAft>
                <a:spcPts val="600"/>
              </a:spcAft>
              <a:buFont typeface="Arial" panose="020B0604020202020204" pitchFamily="34" charset="0"/>
              <a:buChar char="•"/>
            </a:pPr>
            <a:r>
              <a:rPr lang="en-US" sz="2200" dirty="0"/>
              <a:t>Thames Water application hitting a number of the Green Spaces Strategy items and actions</a:t>
            </a:r>
          </a:p>
          <a:p>
            <a:pPr marL="285750" indent="-228600" defTabSz="914400">
              <a:lnSpc>
                <a:spcPct val="90000"/>
              </a:lnSpc>
              <a:spcAft>
                <a:spcPts val="600"/>
              </a:spcAft>
              <a:buFont typeface="Arial" panose="020B0604020202020204" pitchFamily="34" charset="0"/>
              <a:buChar char="•"/>
            </a:pPr>
            <a:r>
              <a:rPr lang="en-US" sz="2200" dirty="0"/>
              <a:t>Big Lunch Water Spotlight = community engagement</a:t>
            </a:r>
          </a:p>
        </p:txBody>
      </p:sp>
    </p:spTree>
    <p:extLst>
      <p:ext uri="{BB962C8B-B14F-4D97-AF65-F5344CB8AC3E}">
        <p14:creationId xmlns:p14="http://schemas.microsoft.com/office/powerpoint/2010/main" val="266226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B15AA55-F66F-F48E-1AAA-9B96A465F36B}"/>
              </a:ext>
            </a:extLst>
          </p:cNvPr>
          <p:cNvSpPr>
            <a:spLocks noGrp="1"/>
          </p:cNvSpPr>
          <p:nvPr>
            <p:ph type="title"/>
          </p:nvPr>
        </p:nvSpPr>
        <p:spPr>
          <a:xfrm>
            <a:off x="838200" y="365125"/>
            <a:ext cx="5393361" cy="1325563"/>
          </a:xfrm>
        </p:spPr>
        <p:txBody>
          <a:bodyPr>
            <a:normAutofit fontScale="90000"/>
          </a:bodyPr>
          <a:lstStyle/>
          <a:p>
            <a:r>
              <a:rPr lang="en-GB" sz="3200" dirty="0">
                <a:latin typeface="+mn-lt"/>
              </a:rPr>
              <a:t>The Natural Environment Investment Readiness Fund Project </a:t>
            </a:r>
          </a:p>
        </p:txBody>
      </p:sp>
      <p:sp>
        <p:nvSpPr>
          <p:cNvPr id="3" name="Content Placeholder 2">
            <a:extLst>
              <a:ext uri="{FF2B5EF4-FFF2-40B4-BE49-F238E27FC236}">
                <a16:creationId xmlns:a16="http://schemas.microsoft.com/office/drawing/2014/main" id="{B773179A-FF06-4105-8948-E4683C387306}"/>
              </a:ext>
            </a:extLst>
          </p:cNvPr>
          <p:cNvSpPr>
            <a:spLocks noGrp="1"/>
          </p:cNvSpPr>
          <p:nvPr>
            <p:ph idx="1"/>
          </p:nvPr>
        </p:nvSpPr>
        <p:spPr>
          <a:xfrm>
            <a:off x="838200" y="2064618"/>
            <a:ext cx="5393361" cy="4351338"/>
          </a:xfrm>
        </p:spPr>
        <p:txBody>
          <a:bodyPr>
            <a:normAutofit/>
          </a:bodyPr>
          <a:lstStyle/>
          <a:p>
            <a:r>
              <a:rPr lang="en-GB" sz="2400" dirty="0"/>
              <a:t>CTC is proud to endorse the NEIRF Project </a:t>
            </a:r>
          </a:p>
          <a:p>
            <a:r>
              <a:rPr lang="en-GB" sz="2400" dirty="0"/>
              <a:t>Led by FWAG and Jenny Phelps </a:t>
            </a:r>
          </a:p>
          <a:p>
            <a:r>
              <a:rPr lang="en-GB" sz="2400" dirty="0">
                <a:highlight>
                  <a:srgbClr val="FFFF00"/>
                </a:highlight>
              </a:rPr>
              <a:t>???</a:t>
            </a:r>
            <a:r>
              <a:rPr lang="en-GB" sz="2400" dirty="0"/>
              <a:t> Economic Value within Flood Zone 2 and 3 Downstream in Cirencester</a:t>
            </a:r>
          </a:p>
          <a:p>
            <a:r>
              <a:rPr lang="en-GB" sz="2400" dirty="0">
                <a:hlinkClick r:id="rId3"/>
              </a:rPr>
              <a:t>NEIRF – Gloucestershire Green Investment Portfolio</a:t>
            </a:r>
            <a:endParaRPr lang="en-GB" sz="2400" dirty="0"/>
          </a:p>
        </p:txBody>
      </p:sp>
      <p:pic>
        <p:nvPicPr>
          <p:cNvPr id="5" name="Picture 4" descr="A growing plant">
            <a:extLst>
              <a:ext uri="{FF2B5EF4-FFF2-40B4-BE49-F238E27FC236}">
                <a16:creationId xmlns:a16="http://schemas.microsoft.com/office/drawing/2014/main" id="{20A1436D-1C74-FA18-C620-471D124377D8}"/>
              </a:ext>
            </a:extLst>
          </p:cNvPr>
          <p:cNvPicPr>
            <a:picLocks noChangeAspect="1"/>
          </p:cNvPicPr>
          <p:nvPr/>
        </p:nvPicPr>
        <p:blipFill>
          <a:blip r:embed="rId4"/>
          <a:srcRect l="20263" r="12985" b="-2"/>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670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E485-209E-05FB-35AF-0B6AB2D99C93}"/>
              </a:ext>
            </a:extLst>
          </p:cNvPr>
          <p:cNvSpPr>
            <a:spLocks noGrp="1"/>
          </p:cNvSpPr>
          <p:nvPr>
            <p:ph type="title"/>
          </p:nvPr>
        </p:nvSpPr>
        <p:spPr/>
        <p:txBody>
          <a:bodyPr/>
          <a:lstStyle/>
          <a:p>
            <a:r>
              <a:rPr lang="en-GB" dirty="0"/>
              <a:t>Thames Water Applications</a:t>
            </a:r>
          </a:p>
        </p:txBody>
      </p:sp>
      <p:sp>
        <p:nvSpPr>
          <p:cNvPr id="4" name="Flowchart: Connector 3">
            <a:extLst>
              <a:ext uri="{FF2B5EF4-FFF2-40B4-BE49-F238E27FC236}">
                <a16:creationId xmlns:a16="http://schemas.microsoft.com/office/drawing/2014/main" id="{12B903F3-2271-EBF4-D9F1-750750675B83}"/>
              </a:ext>
            </a:extLst>
          </p:cNvPr>
          <p:cNvSpPr/>
          <p:nvPr/>
        </p:nvSpPr>
        <p:spPr>
          <a:xfrm>
            <a:off x="1440874" y="1932710"/>
            <a:ext cx="4087091" cy="3751116"/>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£2,500 application submitted in partnership with Cirencester Wildlife Group for the Thames Water Community Fund for a ‘3 Pond Project’ </a:t>
            </a:r>
          </a:p>
        </p:txBody>
      </p:sp>
      <p:sp>
        <p:nvSpPr>
          <p:cNvPr id="5" name="Flowchart: Connector 4">
            <a:extLst>
              <a:ext uri="{FF2B5EF4-FFF2-40B4-BE49-F238E27FC236}">
                <a16:creationId xmlns:a16="http://schemas.microsoft.com/office/drawing/2014/main" id="{A60A8EC4-43D7-DDE1-23FA-B1F190F323B1}"/>
              </a:ext>
            </a:extLst>
          </p:cNvPr>
          <p:cNvSpPr/>
          <p:nvPr/>
        </p:nvSpPr>
        <p:spPr>
          <a:xfrm>
            <a:off x="6241473" y="1932709"/>
            <a:ext cx="4087091" cy="375111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£97,435.75 application submitted through CCWEP for the Thames Water Enhance the River Fund for Cirencester River Churn Corridor Enhancements.</a:t>
            </a:r>
          </a:p>
        </p:txBody>
      </p:sp>
    </p:spTree>
    <p:extLst>
      <p:ext uri="{BB962C8B-B14F-4D97-AF65-F5344CB8AC3E}">
        <p14:creationId xmlns:p14="http://schemas.microsoft.com/office/powerpoint/2010/main" val="960942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0CE2B-E661-133A-1F89-835D20FCEAB6}"/>
              </a:ext>
            </a:extLst>
          </p:cNvPr>
          <p:cNvSpPr>
            <a:spLocks noGrp="1"/>
          </p:cNvSpPr>
          <p:nvPr>
            <p:ph type="title"/>
          </p:nvPr>
        </p:nvSpPr>
        <p:spPr>
          <a:xfrm>
            <a:off x="686834" y="1153572"/>
            <a:ext cx="3200400" cy="4461163"/>
          </a:xfrm>
        </p:spPr>
        <p:txBody>
          <a:bodyPr>
            <a:normAutofit/>
          </a:bodyPr>
          <a:lstStyle/>
          <a:p>
            <a:r>
              <a:rPr lang="en-GB">
                <a:solidFill>
                  <a:srgbClr val="FFFFFF"/>
                </a:solidFill>
              </a:rPr>
              <a:t>Community Emergency Plan</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C57AFE5-3434-0E84-6DAC-24B8678DB26B}"/>
              </a:ext>
            </a:extLst>
          </p:cNvPr>
          <p:cNvSpPr>
            <a:spLocks noGrp="1"/>
          </p:cNvSpPr>
          <p:nvPr>
            <p:ph idx="1"/>
          </p:nvPr>
        </p:nvSpPr>
        <p:spPr>
          <a:xfrm>
            <a:off x="4447308" y="591344"/>
            <a:ext cx="6906491" cy="5585619"/>
          </a:xfrm>
        </p:spPr>
        <p:txBody>
          <a:bodyPr anchor="ctr">
            <a:normAutofit/>
          </a:bodyPr>
          <a:lstStyle/>
          <a:p>
            <a:r>
              <a:rPr lang="en-GB" dirty="0"/>
              <a:t>Plans are in the pipeline to partner with GRCC and CDC on a Cirencester’s Community Emergency Plan</a:t>
            </a:r>
          </a:p>
        </p:txBody>
      </p:sp>
    </p:spTree>
    <p:extLst>
      <p:ext uri="{BB962C8B-B14F-4D97-AF65-F5344CB8AC3E}">
        <p14:creationId xmlns:p14="http://schemas.microsoft.com/office/powerpoint/2010/main" val="211895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CF2BAC-E6B6-B88A-7E01-88B68EC67219}"/>
              </a:ext>
            </a:extLst>
          </p:cNvPr>
          <p:cNvSpPr>
            <a:spLocks noGrp="1"/>
          </p:cNvSpPr>
          <p:nvPr>
            <p:ph type="title"/>
          </p:nvPr>
        </p:nvSpPr>
        <p:spPr>
          <a:xfrm>
            <a:off x="686834" y="1153572"/>
            <a:ext cx="3200400" cy="4461163"/>
          </a:xfrm>
        </p:spPr>
        <p:txBody>
          <a:bodyPr>
            <a:normAutofit/>
          </a:bodyPr>
          <a:lstStyle/>
          <a:p>
            <a:r>
              <a:rPr lang="en-GB">
                <a:solidFill>
                  <a:srgbClr val="FFFFFF"/>
                </a:solidFill>
              </a:rPr>
              <a:t>Churn NFM Project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4B6854-E8F0-3BD0-CFBB-E2017B4FAA7F}"/>
              </a:ext>
            </a:extLst>
          </p:cNvPr>
          <p:cNvSpPr>
            <a:spLocks noGrp="1"/>
          </p:cNvSpPr>
          <p:nvPr>
            <p:ph idx="1"/>
          </p:nvPr>
        </p:nvSpPr>
        <p:spPr>
          <a:xfrm>
            <a:off x="4447308" y="591344"/>
            <a:ext cx="6906491" cy="5585619"/>
          </a:xfrm>
        </p:spPr>
        <p:txBody>
          <a:bodyPr anchor="ctr">
            <a:normAutofit/>
          </a:bodyPr>
          <a:lstStyle/>
          <a:p>
            <a:r>
              <a:rPr lang="en-GB" dirty="0"/>
              <a:t>Looking forward to working with GCC, GRCC and FWAG to map out the community engagement in Cirencester for the Churn NFM project</a:t>
            </a:r>
          </a:p>
        </p:txBody>
      </p:sp>
    </p:spTree>
    <p:extLst>
      <p:ext uri="{BB962C8B-B14F-4D97-AF65-F5344CB8AC3E}">
        <p14:creationId xmlns:p14="http://schemas.microsoft.com/office/powerpoint/2010/main" val="12213327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TotalTime>
  <Words>279</Words>
  <Application>Microsoft Office PowerPoint</Application>
  <PresentationFormat>Widescreen</PresentationFormat>
  <Paragraphs>28</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Cirencester Town Council Update</vt:lpstr>
      <vt:lpstr>Highlights…</vt:lpstr>
      <vt:lpstr>Green Spaces Strategy and Climate and Environment Action Plan  </vt:lpstr>
      <vt:lpstr>The Natural Environment Investment Readiness Fund Project </vt:lpstr>
      <vt:lpstr>Thames Water Applications</vt:lpstr>
      <vt:lpstr>Community Emergency Plan</vt:lpstr>
      <vt:lpstr>Churn NFM Project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Gemma Stevens</dc:creator>
  <cp:lastModifiedBy>Gemma Stevens</cp:lastModifiedBy>
  <cp:revision>1</cp:revision>
  <dcterms:created xsi:type="dcterms:W3CDTF">2026-06-05T13:42:12Z</dcterms:created>
  <dcterms:modified xsi:type="dcterms:W3CDTF">2026-06-05T14:13:09Z</dcterms:modified>
</cp:coreProperties>
</file>